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587888BF-DC97-4662-ADB6-E9A80D3BABF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A64F2C-4C3B-4A92-A906-B3EEBAF86B2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96100" y="304800"/>
            <a:ext cx="1790700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0" y="304800"/>
            <a:ext cx="521970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6B032B-FEA0-4DDA-81AC-FAC54DE9C97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A619CB-46FA-40CB-9238-B7771C11E1F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A54111-97BD-4928-8F60-ECE0E91F363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0" y="1371600"/>
            <a:ext cx="35052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81600" y="1371600"/>
            <a:ext cx="35052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321CCB-69A1-4889-B3B7-FA7499BA3B6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354587-98CA-4D0C-B864-E47361E2DB3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75ADB2-8547-4FF5-B1FC-BF67468F9F8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61C786-08CA-413F-875A-52FA720EF2D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8E8A20-CAFF-429E-930D-D74C94E6346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757427-5A19-4EC6-BFE9-CE519CA83F0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0" y="304800"/>
            <a:ext cx="71628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0" y="1371600"/>
            <a:ext cx="71628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5240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0436318-B3FE-456F-97FF-8F68376F33D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id-ID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PARTISIPASI DALAM PEMBANGUNAN MASYARAKAT</a:t>
            </a:r>
            <a:r>
              <a:rPr lang="en-US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/>
            </a:r>
            <a:br>
              <a:rPr lang="en-US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Dr. </a:t>
            </a:r>
            <a:r>
              <a:rPr lang="en-US" dirty="0" err="1" smtClean="0"/>
              <a:t>Agus</a:t>
            </a:r>
            <a:r>
              <a:rPr lang="en-US" dirty="0" smtClean="0"/>
              <a:t> </a:t>
            </a:r>
            <a:r>
              <a:rPr lang="en-US" dirty="0" err="1" smtClean="0"/>
              <a:t>Sjafari</a:t>
            </a:r>
            <a:r>
              <a:rPr lang="en-US" dirty="0" smtClean="0"/>
              <a:t>, </a:t>
            </a:r>
            <a:r>
              <a:rPr lang="en-US" dirty="0" err="1" smtClean="0"/>
              <a:t>M.Si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0166" y="500042"/>
            <a:ext cx="7162800" cy="695308"/>
          </a:xfrm>
        </p:spPr>
        <p:txBody>
          <a:bodyPr/>
          <a:lstStyle/>
          <a:p>
            <a:r>
              <a:rPr lang="en-GB" sz="3200" b="1" dirty="0" smtClean="0"/>
              <a:t>PARTISIPASI DAN PEMBANGUNAN MASYARAKAT</a:t>
            </a:r>
            <a:r>
              <a:rPr lang="en-US" b="1" i="1" dirty="0" smtClean="0"/>
              <a:t/>
            </a:r>
            <a:br>
              <a:rPr lang="en-US" b="1" i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700" dirty="0" err="1" smtClean="0"/>
              <a:t>Dalam</a:t>
            </a:r>
            <a:r>
              <a:rPr lang="en-GB" sz="2700" dirty="0" smtClean="0"/>
              <a:t> </a:t>
            </a:r>
            <a:r>
              <a:rPr lang="en-GB" sz="2700" dirty="0" err="1" smtClean="0"/>
              <a:t>pembangunan</a:t>
            </a:r>
            <a:r>
              <a:rPr lang="en-GB" sz="2700" dirty="0" smtClean="0"/>
              <a:t> </a:t>
            </a:r>
            <a:r>
              <a:rPr lang="en-GB" sz="2700" dirty="0" err="1" smtClean="0"/>
              <a:t>masyarakat</a:t>
            </a:r>
            <a:r>
              <a:rPr lang="en-GB" sz="2700" dirty="0" smtClean="0"/>
              <a:t> </a:t>
            </a:r>
            <a:r>
              <a:rPr lang="en-GB" sz="2700" dirty="0" err="1" smtClean="0"/>
              <a:t>terkandung</a:t>
            </a:r>
            <a:r>
              <a:rPr lang="en-GB" sz="2700" dirty="0" smtClean="0"/>
              <a:t> 3 </a:t>
            </a:r>
            <a:r>
              <a:rPr lang="en-GB" sz="2700" dirty="0" err="1" smtClean="0"/>
              <a:t>hal</a:t>
            </a:r>
            <a:r>
              <a:rPr lang="en-GB" sz="2700" dirty="0" smtClean="0"/>
              <a:t> yang </a:t>
            </a:r>
            <a:r>
              <a:rPr lang="en-GB" sz="2700" dirty="0" err="1" smtClean="0"/>
              <a:t>amat</a:t>
            </a:r>
            <a:r>
              <a:rPr lang="en-GB" sz="2700" dirty="0" smtClean="0"/>
              <a:t> </a:t>
            </a:r>
            <a:r>
              <a:rPr lang="en-GB" sz="2700" dirty="0" err="1" smtClean="0"/>
              <a:t>kental</a:t>
            </a:r>
            <a:r>
              <a:rPr lang="en-GB" sz="2700" dirty="0" smtClean="0"/>
              <a:t> </a:t>
            </a:r>
            <a:r>
              <a:rPr lang="en-GB" sz="2700" dirty="0" err="1" smtClean="0"/>
              <a:t>mensyaratkan</a:t>
            </a:r>
            <a:r>
              <a:rPr lang="en-GB" sz="2700" dirty="0" smtClean="0"/>
              <a:t> </a:t>
            </a:r>
            <a:r>
              <a:rPr lang="en-GB" sz="2700" dirty="0" err="1" smtClean="0"/>
              <a:t>pentinnya</a:t>
            </a:r>
            <a:r>
              <a:rPr lang="en-GB" sz="2700" dirty="0" smtClean="0"/>
              <a:t>  </a:t>
            </a:r>
            <a:r>
              <a:rPr lang="en-GB" sz="2700" dirty="0" err="1" smtClean="0"/>
              <a:t>partisipasi</a:t>
            </a:r>
            <a:r>
              <a:rPr lang="en-GB" sz="2700" dirty="0" smtClean="0"/>
              <a:t>, </a:t>
            </a:r>
            <a:r>
              <a:rPr lang="en-GB" sz="2700" dirty="0" err="1" smtClean="0"/>
              <a:t>yaitu</a:t>
            </a:r>
            <a:r>
              <a:rPr lang="en-GB" sz="2700" dirty="0" smtClean="0"/>
              <a:t> : </a:t>
            </a:r>
            <a:endParaRPr lang="en-US" sz="2700" dirty="0" smtClean="0"/>
          </a:p>
          <a:p>
            <a:pPr lvl="0">
              <a:buFont typeface="Wingdings" pitchFamily="2" charset="2"/>
              <a:buChar char="q"/>
            </a:pPr>
            <a:r>
              <a:rPr lang="en-GB" sz="2700" dirty="0" err="1" smtClean="0"/>
              <a:t>Adanya</a:t>
            </a:r>
            <a:r>
              <a:rPr lang="en-GB" sz="2700" dirty="0" smtClean="0"/>
              <a:t> </a:t>
            </a:r>
            <a:r>
              <a:rPr lang="en-GB" sz="2700" dirty="0" err="1" smtClean="0"/>
              <a:t>suatu</a:t>
            </a:r>
            <a:r>
              <a:rPr lang="en-GB" sz="2700" dirty="0" smtClean="0"/>
              <a:t> </a:t>
            </a:r>
            <a:r>
              <a:rPr lang="en-GB" sz="2700" dirty="0" err="1" smtClean="0"/>
              <a:t>kegiatan</a:t>
            </a:r>
            <a:r>
              <a:rPr lang="en-GB" sz="2700" dirty="0" smtClean="0"/>
              <a:t> yang </a:t>
            </a:r>
            <a:r>
              <a:rPr lang="en-GB" sz="2700" dirty="0" err="1" smtClean="0"/>
              <a:t>dilakukan</a:t>
            </a:r>
            <a:r>
              <a:rPr lang="en-GB" sz="2700" dirty="0" smtClean="0"/>
              <a:t> </a:t>
            </a:r>
            <a:r>
              <a:rPr lang="en-GB" sz="2700" dirty="0" err="1" smtClean="0"/>
              <a:t>oleh</a:t>
            </a:r>
            <a:r>
              <a:rPr lang="en-GB" sz="2700" dirty="0" smtClean="0"/>
              <a:t> </a:t>
            </a:r>
            <a:r>
              <a:rPr lang="en-GB" sz="2700" dirty="0" err="1" smtClean="0"/>
              <a:t>seluruh</a:t>
            </a:r>
            <a:r>
              <a:rPr lang="en-GB" sz="2700" dirty="0" smtClean="0"/>
              <a:t> </a:t>
            </a:r>
            <a:r>
              <a:rPr lang="en-GB" sz="2700" dirty="0" err="1" smtClean="0"/>
              <a:t>anggota</a:t>
            </a:r>
            <a:r>
              <a:rPr lang="en-GB" sz="2700" dirty="0" smtClean="0"/>
              <a:t> </a:t>
            </a:r>
            <a:r>
              <a:rPr lang="en-GB" sz="2700" dirty="0" err="1" smtClean="0"/>
              <a:t>masyarakat</a:t>
            </a:r>
            <a:r>
              <a:rPr lang="en-GB" sz="2700" dirty="0" smtClean="0"/>
              <a:t>; </a:t>
            </a:r>
            <a:endParaRPr lang="en-US" sz="2700" dirty="0" smtClean="0"/>
          </a:p>
          <a:p>
            <a:pPr lvl="0">
              <a:buFont typeface="Wingdings" pitchFamily="2" charset="2"/>
              <a:buChar char="q"/>
            </a:pPr>
            <a:r>
              <a:rPr lang="en-GB" sz="2700" dirty="0" err="1" smtClean="0"/>
              <a:t>Kegiatan</a:t>
            </a:r>
            <a:r>
              <a:rPr lang="en-GB" sz="2700" dirty="0" smtClean="0"/>
              <a:t> </a:t>
            </a:r>
            <a:r>
              <a:rPr lang="en-GB" sz="2700" dirty="0" err="1" smtClean="0"/>
              <a:t>tersebut</a:t>
            </a:r>
            <a:r>
              <a:rPr lang="en-GB" sz="2700" dirty="0" smtClean="0"/>
              <a:t> </a:t>
            </a:r>
            <a:r>
              <a:rPr lang="en-GB" sz="2700" dirty="0" err="1" smtClean="0"/>
              <a:t>mempunyai</a:t>
            </a:r>
            <a:r>
              <a:rPr lang="en-GB" sz="2700" dirty="0" smtClean="0"/>
              <a:t> </a:t>
            </a:r>
            <a:r>
              <a:rPr lang="en-GB" sz="2700" dirty="0" err="1" smtClean="0"/>
              <a:t>tujuan</a:t>
            </a:r>
            <a:r>
              <a:rPr lang="en-GB" sz="2700" dirty="0" smtClean="0"/>
              <a:t>, </a:t>
            </a:r>
            <a:r>
              <a:rPr lang="en-GB" sz="2700" dirty="0" err="1" smtClean="0"/>
              <a:t>yaitu</a:t>
            </a:r>
            <a:r>
              <a:rPr lang="en-GB" sz="2700" dirty="0" smtClean="0"/>
              <a:t> </a:t>
            </a:r>
            <a:r>
              <a:rPr lang="en-GB" sz="2700" dirty="0" err="1" smtClean="0"/>
              <a:t>menciptakan</a:t>
            </a:r>
            <a:r>
              <a:rPr lang="en-GB" sz="2700" dirty="0" smtClean="0"/>
              <a:t> </a:t>
            </a:r>
            <a:r>
              <a:rPr lang="en-GB" sz="2700" dirty="0" err="1" smtClean="0"/>
              <a:t>tingkat</a:t>
            </a:r>
            <a:r>
              <a:rPr lang="en-GB" sz="2700" dirty="0" smtClean="0"/>
              <a:t> </a:t>
            </a:r>
            <a:r>
              <a:rPr lang="en-GB" sz="2700" dirty="0" err="1" smtClean="0"/>
              <a:t>kehidupan</a:t>
            </a:r>
            <a:r>
              <a:rPr lang="en-GB" sz="2700" dirty="0" smtClean="0"/>
              <a:t> yang </a:t>
            </a:r>
            <a:r>
              <a:rPr lang="en-GB" sz="2700" dirty="0" err="1" smtClean="0"/>
              <a:t>lebih</a:t>
            </a:r>
            <a:r>
              <a:rPr lang="en-GB" sz="2700" dirty="0" smtClean="0"/>
              <a:t> </a:t>
            </a:r>
            <a:r>
              <a:rPr lang="en-GB" sz="2700" dirty="0" err="1" smtClean="0"/>
              <a:t>baik</a:t>
            </a:r>
            <a:r>
              <a:rPr lang="en-GB" sz="2700" dirty="0" smtClean="0"/>
              <a:t> </a:t>
            </a:r>
            <a:r>
              <a:rPr lang="en-GB" sz="2700" dirty="0" err="1" smtClean="0"/>
              <a:t>jika</a:t>
            </a:r>
            <a:r>
              <a:rPr lang="en-GB" sz="2700" dirty="0" smtClean="0"/>
              <a:t> </a:t>
            </a:r>
            <a:r>
              <a:rPr lang="en-GB" sz="2700" dirty="0" err="1" smtClean="0"/>
              <a:t>dibandingkan</a:t>
            </a:r>
            <a:r>
              <a:rPr lang="en-GB" sz="2700" dirty="0" smtClean="0"/>
              <a:t> </a:t>
            </a:r>
            <a:r>
              <a:rPr lang="en-GB" sz="2700" dirty="0" err="1" smtClean="0"/>
              <a:t>dengan</a:t>
            </a:r>
            <a:r>
              <a:rPr lang="en-GB" sz="2700" dirty="0" smtClean="0"/>
              <a:t> </a:t>
            </a:r>
            <a:r>
              <a:rPr lang="en-GB" sz="2700" dirty="0" err="1" smtClean="0"/>
              <a:t>keadaan</a:t>
            </a:r>
            <a:r>
              <a:rPr lang="en-GB" sz="2700" dirty="0" smtClean="0"/>
              <a:t> </a:t>
            </a:r>
            <a:r>
              <a:rPr lang="en-GB" sz="2700" dirty="0" err="1" smtClean="0"/>
              <a:t>sebelumnya</a:t>
            </a:r>
            <a:r>
              <a:rPr lang="en-GB" sz="2700" dirty="0" smtClean="0"/>
              <a:t>; </a:t>
            </a:r>
            <a:endParaRPr lang="en-US" sz="2700" dirty="0" smtClean="0"/>
          </a:p>
          <a:p>
            <a:pPr lvl="0">
              <a:buFont typeface="Wingdings" pitchFamily="2" charset="2"/>
              <a:buChar char="q"/>
            </a:pPr>
            <a:r>
              <a:rPr lang="en-US" sz="2700" dirty="0" err="1" smtClean="0"/>
              <a:t>Kegiatan</a:t>
            </a:r>
            <a:r>
              <a:rPr lang="en-US" sz="2700" dirty="0" smtClean="0"/>
              <a:t> </a:t>
            </a:r>
            <a:r>
              <a:rPr lang="en-US" sz="2700" dirty="0" err="1" smtClean="0"/>
              <a:t>tersebut</a:t>
            </a:r>
            <a:r>
              <a:rPr lang="en-US" sz="2700" dirty="0" smtClean="0"/>
              <a:t> </a:t>
            </a:r>
            <a:r>
              <a:rPr lang="en-US" sz="2700" dirty="0" err="1" smtClean="0"/>
              <a:t>sangat</a:t>
            </a:r>
            <a:r>
              <a:rPr lang="en-US" sz="2700" dirty="0" smtClean="0"/>
              <a:t> </a:t>
            </a:r>
            <a:r>
              <a:rPr lang="en-US" sz="2700" dirty="0" err="1" smtClean="0"/>
              <a:t>diperlukan</a:t>
            </a:r>
            <a:r>
              <a:rPr lang="en-US" sz="2700" dirty="0" smtClean="0"/>
              <a:t> </a:t>
            </a:r>
            <a:r>
              <a:rPr lang="en-US" sz="2700" dirty="0" err="1" smtClean="0"/>
              <a:t>adanya</a:t>
            </a:r>
            <a:r>
              <a:rPr lang="en-US" sz="2700" dirty="0" smtClean="0"/>
              <a:t> </a:t>
            </a:r>
            <a:r>
              <a:rPr lang="en-US" sz="2700" dirty="0" err="1" smtClean="0"/>
              <a:t>peran</a:t>
            </a:r>
            <a:r>
              <a:rPr lang="en-US" sz="2700" dirty="0" smtClean="0"/>
              <a:t> </a:t>
            </a:r>
            <a:r>
              <a:rPr lang="en-US" sz="2700" dirty="0" err="1" smtClean="0"/>
              <a:t>serta</a:t>
            </a:r>
            <a:r>
              <a:rPr lang="en-US" sz="2700" dirty="0" smtClean="0"/>
              <a:t> </a:t>
            </a:r>
            <a:r>
              <a:rPr lang="en-US" sz="2700" dirty="0" err="1" smtClean="0"/>
              <a:t>nyata</a:t>
            </a:r>
            <a:r>
              <a:rPr lang="en-US" sz="2700" dirty="0" smtClean="0"/>
              <a:t> </a:t>
            </a:r>
            <a:r>
              <a:rPr lang="en-US" sz="2700" dirty="0" err="1" smtClean="0"/>
              <a:t>dari</a:t>
            </a:r>
            <a:r>
              <a:rPr lang="en-US" sz="2700" dirty="0" smtClean="0"/>
              <a:t> </a:t>
            </a:r>
            <a:r>
              <a:rPr lang="en-US" sz="2700" dirty="0" err="1" smtClean="0"/>
              <a:t>seluruh</a:t>
            </a:r>
            <a:r>
              <a:rPr lang="en-US" sz="2700" dirty="0" smtClean="0"/>
              <a:t> </a:t>
            </a:r>
            <a:r>
              <a:rPr lang="en-US" sz="2700" dirty="0" err="1" smtClean="0"/>
              <a:t>anggota</a:t>
            </a:r>
            <a:r>
              <a:rPr lang="en-US" sz="2700" dirty="0" smtClean="0"/>
              <a:t> </a:t>
            </a:r>
            <a:r>
              <a:rPr lang="en-US" sz="2700" dirty="0" err="1" smtClean="0"/>
              <a:t>masyarakat</a:t>
            </a:r>
            <a:r>
              <a:rPr lang="en-US" sz="2700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b="1" dirty="0" smtClean="0"/>
              <a:t>BEBERAPA PENDEKATAN</a:t>
            </a:r>
            <a:r>
              <a:rPr lang="en-US" sz="3600" dirty="0" smtClean="0"/>
              <a:t/>
            </a:r>
            <a:br>
              <a:rPr lang="en-US" sz="3600" dirty="0" smtClean="0"/>
            </a:b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100" dirty="0" err="1" smtClean="0"/>
              <a:t>Pendekatan</a:t>
            </a:r>
            <a:r>
              <a:rPr lang="en-GB" sz="2100" dirty="0" smtClean="0"/>
              <a:t> </a:t>
            </a:r>
            <a:r>
              <a:rPr lang="en-GB" sz="2100" dirty="0" err="1" smtClean="0"/>
              <a:t>secara</a:t>
            </a:r>
            <a:r>
              <a:rPr lang="en-GB" sz="2100" dirty="0" smtClean="0"/>
              <a:t> </a:t>
            </a:r>
            <a:r>
              <a:rPr lang="en-GB" sz="2100" dirty="0" err="1" smtClean="0"/>
              <a:t>teknis</a:t>
            </a:r>
            <a:r>
              <a:rPr lang="en-GB" sz="2100" dirty="0" smtClean="0"/>
              <a:t> yang ideal </a:t>
            </a:r>
            <a:r>
              <a:rPr lang="en-GB" sz="2100" dirty="0" err="1" smtClean="0"/>
              <a:t>bisa</a:t>
            </a:r>
            <a:r>
              <a:rPr lang="en-GB" sz="2100" dirty="0" smtClean="0"/>
              <a:t> </a:t>
            </a:r>
            <a:r>
              <a:rPr lang="en-GB" sz="2100" dirty="0" err="1" smtClean="0"/>
              <a:t>diimplementasikan</a:t>
            </a:r>
            <a:r>
              <a:rPr lang="en-GB" sz="2100" dirty="0" smtClean="0"/>
              <a:t> </a:t>
            </a:r>
            <a:r>
              <a:rPr lang="en-GB" sz="2100" dirty="0" err="1" smtClean="0"/>
              <a:t>melalui</a:t>
            </a:r>
            <a:r>
              <a:rPr lang="en-GB" sz="2100" dirty="0" smtClean="0"/>
              <a:t> </a:t>
            </a:r>
            <a:r>
              <a:rPr lang="en-GB" sz="2100" b="1" dirty="0" smtClean="0"/>
              <a:t> </a:t>
            </a:r>
            <a:r>
              <a:rPr lang="en-GB" sz="2100" dirty="0" err="1" smtClean="0"/>
              <a:t>praktek</a:t>
            </a:r>
            <a:r>
              <a:rPr lang="en-GB" sz="2100" dirty="0" smtClean="0"/>
              <a:t> </a:t>
            </a:r>
            <a:r>
              <a:rPr lang="en-GB" sz="2100" dirty="0" err="1" smtClean="0"/>
              <a:t>perencanaan</a:t>
            </a:r>
            <a:r>
              <a:rPr lang="en-GB" sz="2100" dirty="0" smtClean="0"/>
              <a:t> </a:t>
            </a:r>
            <a:r>
              <a:rPr lang="en-GB" sz="2100" dirty="0" err="1" smtClean="0"/>
              <a:t>partisipatif</a:t>
            </a:r>
            <a:r>
              <a:rPr lang="en-GB" sz="2100" dirty="0" smtClean="0"/>
              <a:t> </a:t>
            </a:r>
            <a:r>
              <a:rPr lang="en-GB" sz="2100" dirty="0" err="1" smtClean="0"/>
              <a:t>sehingga</a:t>
            </a:r>
            <a:r>
              <a:rPr lang="en-GB" sz="2100" dirty="0" smtClean="0"/>
              <a:t> </a:t>
            </a:r>
            <a:r>
              <a:rPr lang="en-GB" sz="2100" dirty="0" err="1" smtClean="0"/>
              <a:t>Wacana</a:t>
            </a:r>
            <a:r>
              <a:rPr lang="en-GB" sz="2100" dirty="0" smtClean="0"/>
              <a:t> “</a:t>
            </a:r>
            <a:r>
              <a:rPr lang="en-GB" sz="2100" i="1" dirty="0" smtClean="0"/>
              <a:t>bottom up approach</a:t>
            </a:r>
            <a:r>
              <a:rPr lang="en-GB" sz="2100" dirty="0" smtClean="0"/>
              <a:t>” yang </a:t>
            </a:r>
            <a:r>
              <a:rPr lang="en-GB" sz="2100" dirty="0" err="1" smtClean="0"/>
              <a:t>terus</a:t>
            </a:r>
            <a:r>
              <a:rPr lang="en-GB" sz="2100" dirty="0" smtClean="0"/>
              <a:t> </a:t>
            </a:r>
            <a:r>
              <a:rPr lang="en-GB" sz="2100" dirty="0" err="1" smtClean="0"/>
              <a:t>menjadi</a:t>
            </a:r>
            <a:r>
              <a:rPr lang="en-GB" sz="2100" dirty="0" smtClean="0"/>
              <a:t> </a:t>
            </a:r>
            <a:r>
              <a:rPr lang="en-GB" sz="2100" dirty="0" err="1" smtClean="0"/>
              <a:t>diskursus</a:t>
            </a:r>
            <a:r>
              <a:rPr lang="en-GB" sz="2100" dirty="0" smtClean="0"/>
              <a:t> </a:t>
            </a:r>
            <a:r>
              <a:rPr lang="en-GB" sz="2100" dirty="0" err="1" smtClean="0"/>
              <a:t>bisa</a:t>
            </a:r>
            <a:r>
              <a:rPr lang="en-GB" sz="2100" dirty="0" smtClean="0"/>
              <a:t> </a:t>
            </a:r>
            <a:r>
              <a:rPr lang="en-GB" sz="2100" dirty="0" err="1" smtClean="0"/>
              <a:t>diterapkan</a:t>
            </a:r>
            <a:r>
              <a:rPr lang="en-GB" sz="2100" dirty="0" smtClean="0"/>
              <a:t>. </a:t>
            </a:r>
            <a:endParaRPr lang="en-GB" sz="2100" dirty="0" smtClean="0"/>
          </a:p>
          <a:p>
            <a:r>
              <a:rPr lang="en-GB" sz="2100" dirty="0" err="1" smtClean="0"/>
              <a:t>Kegagalan</a:t>
            </a:r>
            <a:r>
              <a:rPr lang="en-GB" sz="2100" dirty="0" smtClean="0"/>
              <a:t> </a:t>
            </a:r>
            <a:r>
              <a:rPr lang="en-GB" sz="2100" dirty="0" err="1" smtClean="0"/>
              <a:t>dalam</a:t>
            </a:r>
            <a:r>
              <a:rPr lang="en-GB" sz="2100" dirty="0" smtClean="0"/>
              <a:t> </a:t>
            </a:r>
            <a:r>
              <a:rPr lang="en-GB" sz="2100" dirty="0" err="1" smtClean="0"/>
              <a:t>pembangunan</a:t>
            </a:r>
            <a:r>
              <a:rPr lang="en-GB" sz="2100" dirty="0" smtClean="0"/>
              <a:t> </a:t>
            </a:r>
            <a:r>
              <a:rPr lang="en-GB" sz="2100" dirty="0" err="1" smtClean="0"/>
              <a:t>masyarakat</a:t>
            </a:r>
            <a:r>
              <a:rPr lang="en-GB" sz="2100" dirty="0" smtClean="0"/>
              <a:t> </a:t>
            </a:r>
            <a:r>
              <a:rPr lang="en-GB" sz="2100" dirty="0" err="1" smtClean="0"/>
              <a:t>disebabkan</a:t>
            </a:r>
            <a:r>
              <a:rPr lang="en-GB" sz="2100" dirty="0" smtClean="0"/>
              <a:t>: </a:t>
            </a:r>
            <a:r>
              <a:rPr lang="en-GB" sz="2100" i="1" dirty="0" err="1" smtClean="0"/>
              <a:t>Pertama</a:t>
            </a:r>
            <a:r>
              <a:rPr lang="en-GB" sz="2100" i="1" dirty="0" smtClean="0"/>
              <a:t>,</a:t>
            </a:r>
            <a:r>
              <a:rPr lang="en-GB" sz="2100" dirty="0" smtClean="0"/>
              <a:t>  </a:t>
            </a:r>
            <a:r>
              <a:rPr lang="en-GB" sz="2100" dirty="0" err="1" smtClean="0"/>
              <a:t>membiarkan</a:t>
            </a:r>
            <a:r>
              <a:rPr lang="en-GB" sz="2100" dirty="0" smtClean="0"/>
              <a:t> </a:t>
            </a:r>
            <a:r>
              <a:rPr lang="en-GB" sz="2100" dirty="0" err="1" smtClean="0"/>
              <a:t>pemerintah</a:t>
            </a:r>
            <a:r>
              <a:rPr lang="en-GB" sz="2100" dirty="0" smtClean="0"/>
              <a:t>  </a:t>
            </a:r>
            <a:r>
              <a:rPr lang="en-GB" sz="2100" dirty="0" err="1" smtClean="0"/>
              <a:t>memonopoli</a:t>
            </a:r>
            <a:r>
              <a:rPr lang="en-GB" sz="2100" dirty="0" smtClean="0"/>
              <a:t> </a:t>
            </a:r>
            <a:r>
              <a:rPr lang="en-GB" sz="2100" dirty="0" err="1" smtClean="0"/>
              <a:t>kedaulatan</a:t>
            </a:r>
            <a:r>
              <a:rPr lang="en-GB" sz="2100" dirty="0" smtClean="0"/>
              <a:t> </a:t>
            </a:r>
            <a:r>
              <a:rPr lang="en-GB" sz="2100" dirty="0" err="1" smtClean="0"/>
              <a:t>dalam</a:t>
            </a:r>
            <a:r>
              <a:rPr lang="en-GB" sz="2100" dirty="0" smtClean="0"/>
              <a:t> </a:t>
            </a:r>
            <a:r>
              <a:rPr lang="en-GB" sz="2100" dirty="0" err="1" smtClean="0"/>
              <a:t>segala</a:t>
            </a:r>
            <a:r>
              <a:rPr lang="en-GB" sz="2100" dirty="0" smtClean="0"/>
              <a:t> </a:t>
            </a:r>
            <a:r>
              <a:rPr lang="en-GB" sz="2100" dirty="0" err="1" smtClean="0"/>
              <a:t>aspek</a:t>
            </a:r>
            <a:r>
              <a:rPr lang="en-GB" sz="2100" dirty="0" smtClean="0"/>
              <a:t> </a:t>
            </a:r>
            <a:r>
              <a:rPr lang="en-GB" sz="2100" dirty="0" err="1" smtClean="0"/>
              <a:t>termasuk</a:t>
            </a:r>
            <a:r>
              <a:rPr lang="en-GB" sz="2100" dirty="0" smtClean="0"/>
              <a:t> </a:t>
            </a:r>
            <a:r>
              <a:rPr lang="en-GB" sz="2100" dirty="0" err="1" smtClean="0"/>
              <a:t>menentukan</a:t>
            </a:r>
            <a:r>
              <a:rPr lang="en-GB" sz="2100" dirty="0" smtClean="0"/>
              <a:t> </a:t>
            </a:r>
            <a:r>
              <a:rPr lang="en-GB" sz="2100" dirty="0" err="1" smtClean="0"/>
              <a:t>arah</a:t>
            </a:r>
            <a:r>
              <a:rPr lang="en-GB" sz="2100" dirty="0" smtClean="0"/>
              <a:t> </a:t>
            </a:r>
            <a:r>
              <a:rPr lang="en-GB" sz="2100" dirty="0" err="1" smtClean="0"/>
              <a:t>masa</a:t>
            </a:r>
            <a:r>
              <a:rPr lang="en-GB" sz="2100" dirty="0" smtClean="0"/>
              <a:t> </a:t>
            </a:r>
            <a:r>
              <a:rPr lang="en-GB" sz="2100" dirty="0" err="1" smtClean="0"/>
              <a:t>depan</a:t>
            </a:r>
            <a:r>
              <a:rPr lang="en-GB" sz="2100" dirty="0" smtClean="0"/>
              <a:t>, </a:t>
            </a:r>
            <a:r>
              <a:rPr lang="en-GB" sz="2100" dirty="0" err="1" smtClean="0"/>
              <a:t>lalu</a:t>
            </a:r>
            <a:r>
              <a:rPr lang="en-GB" sz="2100" dirty="0" smtClean="0"/>
              <a:t> </a:t>
            </a:r>
            <a:r>
              <a:rPr lang="en-GB" sz="2100" dirty="0" err="1" smtClean="0"/>
              <a:t>menjadi</a:t>
            </a:r>
            <a:r>
              <a:rPr lang="en-GB" sz="2100" dirty="0" smtClean="0"/>
              <a:t> </a:t>
            </a:r>
            <a:r>
              <a:rPr lang="en-GB" sz="2100" dirty="0" err="1" smtClean="0"/>
              <a:t>pelaksana</a:t>
            </a:r>
            <a:r>
              <a:rPr lang="en-GB" sz="2100" dirty="0" smtClean="0"/>
              <a:t> </a:t>
            </a:r>
            <a:r>
              <a:rPr lang="en-GB" sz="2100" dirty="0" err="1" smtClean="0"/>
              <a:t>sekaligus</a:t>
            </a:r>
            <a:r>
              <a:rPr lang="en-GB" sz="2100" dirty="0" smtClean="0"/>
              <a:t> evaluator </a:t>
            </a:r>
            <a:r>
              <a:rPr lang="en-GB" sz="2100" dirty="0" err="1" smtClean="0"/>
              <a:t>bagi</a:t>
            </a:r>
            <a:r>
              <a:rPr lang="en-GB" sz="2100" dirty="0" smtClean="0"/>
              <a:t> </a:t>
            </a:r>
            <a:r>
              <a:rPr lang="en-GB" sz="2100" dirty="0" err="1" smtClean="0"/>
              <a:t>pembangunan</a:t>
            </a:r>
            <a:r>
              <a:rPr lang="en-GB" sz="2100" dirty="0" smtClean="0"/>
              <a:t>. </a:t>
            </a:r>
            <a:r>
              <a:rPr lang="en-GB" sz="2100" i="1" dirty="0" err="1" smtClean="0"/>
              <a:t>Kedua</a:t>
            </a:r>
            <a:r>
              <a:rPr lang="en-GB" sz="2100" i="1" dirty="0" smtClean="0"/>
              <a:t>,</a:t>
            </a:r>
            <a:r>
              <a:rPr lang="en-GB" sz="2100" dirty="0" smtClean="0"/>
              <a:t> </a:t>
            </a:r>
            <a:r>
              <a:rPr lang="en-GB" sz="2100" dirty="0" err="1" smtClean="0"/>
              <a:t>Dalam</a:t>
            </a:r>
            <a:r>
              <a:rPr lang="en-GB" sz="2100" dirty="0" smtClean="0"/>
              <a:t> </a:t>
            </a:r>
            <a:r>
              <a:rPr lang="en-GB" sz="2100" dirty="0" err="1" smtClean="0"/>
              <a:t>hal</a:t>
            </a:r>
            <a:r>
              <a:rPr lang="en-GB" sz="2100" dirty="0" smtClean="0"/>
              <a:t> </a:t>
            </a:r>
            <a:r>
              <a:rPr lang="en-GB" sz="2100" dirty="0" err="1" smtClean="0"/>
              <a:t>tertentu</a:t>
            </a:r>
            <a:r>
              <a:rPr lang="en-GB" sz="2100" dirty="0" smtClean="0"/>
              <a:t>, </a:t>
            </a:r>
            <a:r>
              <a:rPr lang="en-GB" sz="2100" dirty="0" err="1" smtClean="0"/>
              <a:t>pemerintah</a:t>
            </a:r>
            <a:r>
              <a:rPr lang="en-GB" sz="2100" dirty="0" smtClean="0"/>
              <a:t> </a:t>
            </a:r>
            <a:r>
              <a:rPr lang="en-GB" sz="2100" dirty="0" err="1" smtClean="0"/>
              <a:t>mempercayakan</a:t>
            </a:r>
            <a:r>
              <a:rPr lang="en-GB" sz="2100" dirty="0" smtClean="0"/>
              <a:t> </a:t>
            </a:r>
            <a:r>
              <a:rPr lang="en-GB" sz="2100" dirty="0" err="1" smtClean="0"/>
              <a:t>sekelompok</a:t>
            </a:r>
            <a:r>
              <a:rPr lang="en-GB" sz="2100" dirty="0" smtClean="0"/>
              <a:t> </a:t>
            </a:r>
            <a:r>
              <a:rPr lang="en-GB" sz="2100" dirty="0" err="1" smtClean="0"/>
              <a:t>orang</a:t>
            </a:r>
            <a:r>
              <a:rPr lang="en-GB" sz="2100" dirty="0" smtClean="0"/>
              <a:t> </a:t>
            </a:r>
            <a:r>
              <a:rPr lang="en-GB" sz="2100" dirty="0" err="1" smtClean="0"/>
              <a:t>pintar</a:t>
            </a:r>
            <a:r>
              <a:rPr lang="en-GB" sz="2100" dirty="0" smtClean="0"/>
              <a:t> (</a:t>
            </a:r>
            <a:r>
              <a:rPr lang="en-GB" sz="2100" dirty="0" err="1" smtClean="0"/>
              <a:t>Akademisi</a:t>
            </a:r>
            <a:r>
              <a:rPr lang="en-GB" sz="2100" dirty="0" smtClean="0"/>
              <a:t>) </a:t>
            </a:r>
            <a:r>
              <a:rPr lang="en-GB" sz="2100" dirty="0" err="1" smtClean="0"/>
              <a:t>atau</a:t>
            </a:r>
            <a:r>
              <a:rPr lang="en-GB" sz="2100" dirty="0" smtClean="0"/>
              <a:t> </a:t>
            </a:r>
            <a:r>
              <a:rPr lang="en-GB" sz="2100" dirty="0" err="1" smtClean="0"/>
              <a:t>konsultan</a:t>
            </a:r>
            <a:r>
              <a:rPr lang="en-GB" sz="2100" dirty="0" smtClean="0"/>
              <a:t> </a:t>
            </a:r>
            <a:r>
              <a:rPr lang="en-GB" sz="2100" dirty="0" err="1" smtClean="0"/>
              <a:t>ahli</a:t>
            </a:r>
            <a:r>
              <a:rPr lang="en-GB" sz="2100" dirty="0" smtClean="0"/>
              <a:t> </a:t>
            </a:r>
            <a:r>
              <a:rPr lang="en-GB" sz="2100" dirty="0" err="1" smtClean="0"/>
              <a:t>atau</a:t>
            </a:r>
            <a:r>
              <a:rPr lang="en-GB" sz="2100" dirty="0" smtClean="0"/>
              <a:t> NGO.  </a:t>
            </a:r>
            <a:r>
              <a:rPr lang="en-GB" sz="2100" dirty="0" err="1" smtClean="0"/>
              <a:t>Mereka</a:t>
            </a:r>
            <a:r>
              <a:rPr lang="en-GB" sz="2100" dirty="0" smtClean="0"/>
              <a:t> </a:t>
            </a:r>
            <a:r>
              <a:rPr lang="en-GB" sz="2100" dirty="0" err="1" smtClean="0"/>
              <a:t>merancang</a:t>
            </a:r>
            <a:r>
              <a:rPr lang="en-GB" sz="2100" dirty="0" smtClean="0"/>
              <a:t> </a:t>
            </a:r>
            <a:r>
              <a:rPr lang="en-GB" sz="2100" dirty="0" err="1" smtClean="0"/>
              <a:t>konsep</a:t>
            </a:r>
            <a:r>
              <a:rPr lang="en-GB" sz="2100" dirty="0" smtClean="0"/>
              <a:t> </a:t>
            </a:r>
            <a:r>
              <a:rPr lang="en-GB" sz="2100" dirty="0" err="1" smtClean="0"/>
              <a:t>dibalik</a:t>
            </a:r>
            <a:r>
              <a:rPr lang="en-GB" sz="2100" dirty="0" smtClean="0"/>
              <a:t> </a:t>
            </a:r>
            <a:r>
              <a:rPr lang="en-GB" sz="2100" dirty="0" err="1" smtClean="0"/>
              <a:t>meja</a:t>
            </a:r>
            <a:r>
              <a:rPr lang="en-GB" sz="2100" dirty="0" smtClean="0"/>
              <a:t> </a:t>
            </a:r>
            <a:r>
              <a:rPr lang="en-GB" sz="2100" dirty="0" err="1" smtClean="0"/>
              <a:t>komputer</a:t>
            </a:r>
            <a:r>
              <a:rPr lang="en-GB" sz="2100" dirty="0" smtClean="0"/>
              <a:t> </a:t>
            </a:r>
            <a:r>
              <a:rPr lang="en-GB" sz="2100" dirty="0" err="1" smtClean="0"/>
              <a:t>dan</a:t>
            </a:r>
            <a:r>
              <a:rPr lang="en-GB" sz="2100" dirty="0" smtClean="0"/>
              <a:t> </a:t>
            </a:r>
            <a:r>
              <a:rPr lang="en-GB" sz="2100" dirty="0" err="1" smtClean="0"/>
              <a:t>atau</a:t>
            </a:r>
            <a:r>
              <a:rPr lang="en-GB" sz="2100" dirty="0" smtClean="0"/>
              <a:t> </a:t>
            </a:r>
            <a:r>
              <a:rPr lang="en-GB" sz="2100" dirty="0" err="1" smtClean="0"/>
              <a:t>turun</a:t>
            </a:r>
            <a:r>
              <a:rPr lang="en-GB" sz="2100" dirty="0" smtClean="0"/>
              <a:t> </a:t>
            </a:r>
            <a:r>
              <a:rPr lang="en-GB" sz="2100" dirty="0" err="1" smtClean="0"/>
              <a:t>kelapangan</a:t>
            </a:r>
            <a:r>
              <a:rPr lang="en-GB" sz="2100" dirty="0" smtClean="0"/>
              <a:t> </a:t>
            </a:r>
            <a:r>
              <a:rPr lang="en-GB" sz="2100" dirty="0" err="1" smtClean="0"/>
              <a:t>secara</a:t>
            </a:r>
            <a:r>
              <a:rPr lang="en-GB" sz="2100" dirty="0" smtClean="0"/>
              <a:t> </a:t>
            </a:r>
            <a:r>
              <a:rPr lang="en-GB" sz="2100" dirty="0" err="1" smtClean="0"/>
              <a:t>bisu</a:t>
            </a:r>
            <a:r>
              <a:rPr lang="en-GB" sz="2100" dirty="0" smtClean="0"/>
              <a:t> </a:t>
            </a:r>
            <a:r>
              <a:rPr lang="en-GB" sz="2100" dirty="0" err="1" smtClean="0"/>
              <a:t>dalam</a:t>
            </a:r>
            <a:r>
              <a:rPr lang="en-GB" sz="2100" dirty="0" smtClean="0"/>
              <a:t> </a:t>
            </a:r>
            <a:r>
              <a:rPr lang="en-GB" sz="2100" dirty="0" err="1" smtClean="0"/>
              <a:t>apa</a:t>
            </a:r>
            <a:r>
              <a:rPr lang="en-GB" sz="2100" dirty="0" smtClean="0"/>
              <a:t> yang </a:t>
            </a:r>
            <a:r>
              <a:rPr lang="en-GB" sz="2100" dirty="0" err="1" smtClean="0"/>
              <a:t>diistilahkan</a:t>
            </a:r>
            <a:r>
              <a:rPr lang="en-GB" sz="2100" dirty="0" smtClean="0"/>
              <a:t> </a:t>
            </a:r>
            <a:r>
              <a:rPr lang="en-GB" sz="2100" i="1" dirty="0" smtClean="0"/>
              <a:t>Robert Chamber</a:t>
            </a:r>
            <a:r>
              <a:rPr lang="en-GB" sz="2100" dirty="0" smtClean="0"/>
              <a:t> </a:t>
            </a:r>
            <a:r>
              <a:rPr lang="en-GB" sz="2100" dirty="0" err="1" smtClean="0"/>
              <a:t>sebagai</a:t>
            </a:r>
            <a:r>
              <a:rPr lang="en-GB" sz="2100" dirty="0" smtClean="0"/>
              <a:t> “</a:t>
            </a:r>
            <a:r>
              <a:rPr lang="en-GB" sz="2100" dirty="0" err="1" smtClean="0"/>
              <a:t>Peneliti</a:t>
            </a:r>
            <a:r>
              <a:rPr lang="en-GB" sz="2100" dirty="0" smtClean="0"/>
              <a:t> </a:t>
            </a:r>
            <a:r>
              <a:rPr lang="en-GB" sz="2100" dirty="0" err="1" smtClean="0"/>
              <a:t>Turistik</a:t>
            </a:r>
            <a:r>
              <a:rPr lang="en-GB" sz="2100" dirty="0" smtClean="0"/>
              <a:t> “.</a:t>
            </a:r>
            <a:endParaRPr lang="en-US" sz="21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Pendahuluan</a:t>
            </a: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Kata</a:t>
            </a:r>
            <a:r>
              <a:rPr lang="en-GB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“</a:t>
            </a:r>
            <a:r>
              <a:rPr lang="en-GB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Partisipasi</a:t>
            </a:r>
            <a:r>
              <a:rPr lang="en-GB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” </a:t>
            </a:r>
            <a:r>
              <a:rPr lang="en-GB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sudah</a:t>
            </a:r>
            <a:r>
              <a:rPr lang="en-GB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GB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menjadi</a:t>
            </a:r>
            <a:r>
              <a:rPr lang="en-GB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GB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terminilogi</a:t>
            </a:r>
            <a:r>
              <a:rPr lang="en-GB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GB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umum</a:t>
            </a:r>
            <a:r>
              <a:rPr lang="en-GB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GB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dan</a:t>
            </a:r>
            <a:r>
              <a:rPr lang="en-GB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GB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sangat</a:t>
            </a:r>
            <a:r>
              <a:rPr lang="en-GB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GB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populer</a:t>
            </a:r>
            <a:r>
              <a:rPr lang="en-GB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GB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semenjak</a:t>
            </a:r>
            <a:r>
              <a:rPr lang="en-GB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GB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periode</a:t>
            </a:r>
            <a:r>
              <a:rPr lang="en-GB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GB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ketiga</a:t>
            </a:r>
            <a:r>
              <a:rPr lang="en-GB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GB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pembangunan</a:t>
            </a:r>
            <a:r>
              <a:rPr lang="en-GB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lima </a:t>
            </a:r>
            <a:r>
              <a:rPr lang="en-GB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tahun</a:t>
            </a:r>
            <a:r>
              <a:rPr lang="en-GB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GB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kita</a:t>
            </a:r>
            <a:r>
              <a:rPr lang="en-GB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  <a:endParaRPr lang="en-GB" sz="24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Masyarakat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yang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sudah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terlanjur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dininabobokan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proyek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terasa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amat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berat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untuk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bangkit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menemukan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kemandirian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masa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silamnya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  <a:endParaRPr lang="en-US" sz="24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Konsekwensinya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dukungan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partisipasi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dengan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program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swadaya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dan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swadana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tetap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tidak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memadai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sementara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sumber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dana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utama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pembiayaan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pemerintah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makin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menurun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  <a:endParaRPr lang="en-US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600" dirty="0" err="1" smtClean="0"/>
              <a:t>lanjutan</a:t>
            </a:r>
            <a:endParaRPr lang="en-US" sz="1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5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Reformasi</a:t>
            </a:r>
            <a:r>
              <a:rPr lang="en-US" sz="25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5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politik</a:t>
            </a:r>
            <a:r>
              <a:rPr lang="en-US" sz="25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yang </a:t>
            </a:r>
            <a:r>
              <a:rPr lang="en-US" sz="25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terjadi</a:t>
            </a:r>
            <a:r>
              <a:rPr lang="en-US" sz="25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5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setelah</a:t>
            </a:r>
            <a:r>
              <a:rPr lang="en-US" sz="25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5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krisis</a:t>
            </a:r>
            <a:r>
              <a:rPr lang="en-US" sz="25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5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moneter</a:t>
            </a:r>
            <a:r>
              <a:rPr lang="en-US" sz="25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5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semakin</a:t>
            </a:r>
            <a:r>
              <a:rPr lang="en-US" sz="25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5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menciptakan</a:t>
            </a:r>
            <a:r>
              <a:rPr lang="en-US" sz="25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5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suasana</a:t>
            </a:r>
            <a:r>
              <a:rPr lang="en-US" sz="25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yang </a:t>
            </a:r>
            <a:r>
              <a:rPr lang="en-US" sz="25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mendorong</a:t>
            </a:r>
            <a:r>
              <a:rPr lang="en-US" sz="25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5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masyarakat</a:t>
            </a:r>
            <a:r>
              <a:rPr lang="en-US" sz="25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5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untuk</a:t>
            </a:r>
            <a:r>
              <a:rPr lang="en-US" sz="25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5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ikut</a:t>
            </a:r>
            <a:r>
              <a:rPr lang="en-US" sz="25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5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terlibat</a:t>
            </a:r>
            <a:r>
              <a:rPr lang="en-US" sz="25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5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dalam</a:t>
            </a:r>
            <a:r>
              <a:rPr lang="en-US" sz="25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5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penyelenggaraan</a:t>
            </a:r>
            <a:r>
              <a:rPr lang="en-US" sz="25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5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pemerintahan</a:t>
            </a:r>
            <a:r>
              <a:rPr lang="en-US" sz="25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  <a:endParaRPr lang="en-US" sz="25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25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Mulai</a:t>
            </a:r>
            <a:r>
              <a:rPr lang="en-US" sz="25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5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bangkit</a:t>
            </a:r>
            <a:r>
              <a:rPr lang="en-US" sz="25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5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kesadaran</a:t>
            </a:r>
            <a:r>
              <a:rPr lang="en-US" sz="25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5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masyarakat</a:t>
            </a:r>
            <a:r>
              <a:rPr lang="en-US" sz="25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5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akan</a:t>
            </a:r>
            <a:r>
              <a:rPr lang="en-US" sz="25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5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hak</a:t>
            </a:r>
            <a:r>
              <a:rPr lang="en-US" sz="25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5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dan</a:t>
            </a:r>
            <a:r>
              <a:rPr lang="en-US" sz="25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5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kewajiban</a:t>
            </a:r>
            <a:r>
              <a:rPr lang="en-US" sz="25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5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mereka</a:t>
            </a:r>
            <a:r>
              <a:rPr lang="en-US" sz="25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5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sebagai</a:t>
            </a:r>
            <a:r>
              <a:rPr lang="en-US" sz="25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5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warga</a:t>
            </a:r>
            <a:r>
              <a:rPr lang="en-US" sz="25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Negara.  </a:t>
            </a:r>
            <a:r>
              <a:rPr lang="en-US" sz="25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Mereka</a:t>
            </a:r>
            <a:r>
              <a:rPr lang="en-US" sz="25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5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lantas</a:t>
            </a:r>
            <a:r>
              <a:rPr lang="en-US" sz="25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25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merasa</a:t>
            </a:r>
            <a:r>
              <a:rPr lang="en-US" sz="25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5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perlu</a:t>
            </a:r>
            <a:r>
              <a:rPr lang="en-US" sz="25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5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ikut</a:t>
            </a:r>
            <a:r>
              <a:rPr lang="en-US" sz="25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5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menentukan</a:t>
            </a:r>
            <a:r>
              <a:rPr lang="en-US" sz="25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5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penggunaan</a:t>
            </a:r>
            <a:r>
              <a:rPr lang="en-US" sz="25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5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dana</a:t>
            </a:r>
            <a:r>
              <a:rPr lang="en-US" sz="25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yang </a:t>
            </a:r>
            <a:r>
              <a:rPr lang="en-US" sz="25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berasal</a:t>
            </a:r>
            <a:r>
              <a:rPr lang="en-US" sz="25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5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dari</a:t>
            </a:r>
            <a:r>
              <a:rPr lang="en-US" sz="25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5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mereka</a:t>
            </a:r>
            <a:r>
              <a:rPr lang="en-US" sz="25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  <a:endParaRPr lang="en-US" sz="25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25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inilah</a:t>
            </a:r>
            <a:r>
              <a:rPr lang="en-US" sz="25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5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barangkali</a:t>
            </a:r>
            <a:r>
              <a:rPr lang="en-US" sz="25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5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hakekat</a:t>
            </a:r>
            <a:r>
              <a:rPr lang="en-US" sz="25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5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partisiapsi</a:t>
            </a:r>
            <a:r>
              <a:rPr lang="en-US" sz="25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yang </a:t>
            </a:r>
            <a:r>
              <a:rPr lang="en-US" sz="25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sesungguhnya</a:t>
            </a:r>
            <a:r>
              <a:rPr lang="en-US" sz="25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25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yaitu</a:t>
            </a:r>
            <a:r>
              <a:rPr lang="en-US" sz="25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5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pertisipasi</a:t>
            </a:r>
            <a:r>
              <a:rPr lang="en-US" sz="25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yang </a:t>
            </a:r>
            <a:r>
              <a:rPr lang="en-US" sz="25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tidak</a:t>
            </a:r>
            <a:r>
              <a:rPr lang="en-US" sz="25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5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sekedar</a:t>
            </a:r>
            <a:r>
              <a:rPr lang="en-US" sz="25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5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dilihat</a:t>
            </a:r>
            <a:r>
              <a:rPr lang="en-US" sz="25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5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sebagai</a:t>
            </a:r>
            <a:r>
              <a:rPr lang="en-US" sz="25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“</a:t>
            </a:r>
            <a:r>
              <a:rPr lang="en-US" sz="2500" b="1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kewajiban</a:t>
            </a:r>
            <a:r>
              <a:rPr lang="en-US" sz="25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”</a:t>
            </a:r>
            <a:r>
              <a:rPr lang="en-US" sz="25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5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tapi</a:t>
            </a:r>
            <a:r>
              <a:rPr lang="en-US" sz="25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5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sekaligus</a:t>
            </a:r>
            <a:r>
              <a:rPr lang="en-US" sz="25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5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“</a:t>
            </a:r>
            <a:r>
              <a:rPr lang="en-US" sz="2500" b="1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hak</a:t>
            </a:r>
            <a:r>
              <a:rPr lang="en-US" sz="25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” </a:t>
            </a:r>
            <a:r>
              <a:rPr lang="en-US" sz="25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masyarakat</a:t>
            </a:r>
            <a:r>
              <a:rPr lang="en-US" sz="25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5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dalam</a:t>
            </a:r>
            <a:r>
              <a:rPr lang="en-US" sz="25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5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penyelanggaraan</a:t>
            </a:r>
            <a:r>
              <a:rPr lang="en-US" sz="25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5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pembangunan</a:t>
            </a:r>
            <a:r>
              <a:rPr lang="en-US" sz="25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 </a:t>
            </a:r>
          </a:p>
          <a:p>
            <a:endParaRPr lang="en-US" sz="26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PENGERTIAN PARTISIPASI</a:t>
            </a:r>
            <a:r>
              <a:rPr lang="en-US" sz="16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/>
            </a:r>
            <a:br>
              <a:rPr lang="en-US" sz="16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endParaRPr lang="en-US" sz="1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Mubyarto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(1984 : 35)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mendefenisikan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partisipasi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sebagai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kesediaan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untuk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membantu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berhasilnya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setiap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program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sesuai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kemampuan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setiap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orang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tanpa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berarti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mengorbankan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diri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sendiri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  <a:endParaRPr lang="en-US" sz="26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Slamet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M., (2003 : 8),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memaknai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partisipasi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masyarakat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dalam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pembangunan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sebagai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ikut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sertanya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masyarakat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dalam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pembangunan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ikut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dalam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keagiatan-kegiatan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pembangunan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dan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ikut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serta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memanfaatkan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dan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menikamati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hasil-hasil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pembangunan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endParaRPr lang="en-US" sz="26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z="25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Asngari PS, (2005) meresumekan pengertian atau makna Partisipasi atas enam point :</a:t>
            </a:r>
            <a:r>
              <a:rPr lang="fi-FI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fi-FI" sz="25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(1</a:t>
            </a:r>
            <a:r>
              <a:rPr lang="fi-FI" sz="25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 </a:t>
            </a:r>
            <a:r>
              <a:rPr lang="fi-FI" sz="25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Keterlibatan dalam pengambilan keputusan. </a:t>
            </a:r>
            <a:endParaRPr lang="fi-FI" sz="25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r>
              <a:rPr lang="fi-FI" sz="25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(2) Keterlibatan </a:t>
            </a:r>
            <a:r>
              <a:rPr lang="fi-FI" sz="25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dalam pengawasan. </a:t>
            </a:r>
            <a:endParaRPr lang="fi-FI" sz="25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r>
              <a:rPr lang="fi-FI" sz="25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(3) Keterlibatan </a:t>
            </a:r>
            <a:r>
              <a:rPr lang="fi-FI" sz="25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dimana masayarakat mendapatkan manfaat dan penghargaan. </a:t>
            </a:r>
            <a:endParaRPr lang="fi-FI" sz="25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r>
              <a:rPr lang="fi-FI" sz="25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(4) Partisipasi </a:t>
            </a:r>
            <a:r>
              <a:rPr lang="fi-FI" sz="25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sebagai proses pemberdayaan (empowerment). </a:t>
            </a:r>
            <a:endParaRPr lang="fi-FI" sz="25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r>
              <a:rPr lang="fi-FI" sz="25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(5)Partisipasi </a:t>
            </a:r>
            <a:r>
              <a:rPr lang="fi-FI" sz="25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bermakna kerja kemitraan (partnership</a:t>
            </a:r>
            <a:r>
              <a:rPr lang="fi-FI" sz="25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).</a:t>
            </a:r>
          </a:p>
          <a:p>
            <a:pPr>
              <a:buNone/>
            </a:pPr>
            <a:r>
              <a:rPr lang="fi-FI" sz="25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(6) Partisipasi </a:t>
            </a:r>
            <a:r>
              <a:rPr lang="fi-FI" sz="25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sebagai akibat dari pengaruh stakeholder menyangkut pengambilan keputusan, pengawasan dan penggunaan resource yang bermanfaat bagi mereka.</a:t>
            </a:r>
            <a:endParaRPr lang="en-US" sz="25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26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0166" y="428604"/>
            <a:ext cx="7162800" cy="838200"/>
          </a:xfrm>
        </p:spPr>
        <p:txBody>
          <a:bodyPr/>
          <a:lstStyle/>
          <a:p>
            <a:r>
              <a:rPr lang="es-ES" sz="3600" b="1" dirty="0" smtClean="0"/>
              <a:t>BENTUK DAN DERAJAT PARTISIPASI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s-ES" sz="2100" b="1" dirty="0" err="1" smtClean="0"/>
              <a:t>Bentuk</a:t>
            </a:r>
            <a:r>
              <a:rPr lang="es-ES" sz="2100" b="1" dirty="0" smtClean="0"/>
              <a:t> </a:t>
            </a:r>
            <a:r>
              <a:rPr lang="es-ES" sz="2100" b="1" dirty="0" err="1" smtClean="0"/>
              <a:t>Partisipasi</a:t>
            </a:r>
            <a:endParaRPr lang="es-ES" sz="2100" b="1" dirty="0" smtClean="0"/>
          </a:p>
          <a:p>
            <a:r>
              <a:rPr lang="es-ES" sz="2100" dirty="0" err="1" smtClean="0"/>
              <a:t>Bertolak</a:t>
            </a:r>
            <a:r>
              <a:rPr lang="es-ES" sz="2100" dirty="0" smtClean="0"/>
              <a:t> </a:t>
            </a:r>
            <a:r>
              <a:rPr lang="es-ES" sz="2100" dirty="0" err="1" smtClean="0"/>
              <a:t>dari</a:t>
            </a:r>
            <a:r>
              <a:rPr lang="es-ES" sz="2100" dirty="0" smtClean="0"/>
              <a:t> </a:t>
            </a:r>
            <a:r>
              <a:rPr lang="es-ES" sz="2100" dirty="0" err="1" smtClean="0"/>
              <a:t>ragam</a:t>
            </a:r>
            <a:r>
              <a:rPr lang="es-ES" sz="2100" dirty="0" smtClean="0"/>
              <a:t> </a:t>
            </a:r>
            <a:r>
              <a:rPr lang="es-ES" sz="2100" dirty="0" err="1" smtClean="0"/>
              <a:t>pengertian</a:t>
            </a:r>
            <a:r>
              <a:rPr lang="es-ES" sz="2100" dirty="0" smtClean="0"/>
              <a:t> </a:t>
            </a:r>
            <a:r>
              <a:rPr lang="es-ES" sz="2100" dirty="0" err="1" smtClean="0"/>
              <a:t>partisipasi</a:t>
            </a:r>
            <a:r>
              <a:rPr lang="es-ES" sz="2100" dirty="0" smtClean="0"/>
              <a:t> </a:t>
            </a:r>
            <a:r>
              <a:rPr lang="es-ES" sz="2100" dirty="0" err="1" smtClean="0"/>
              <a:t>dalam</a:t>
            </a:r>
            <a:r>
              <a:rPr lang="es-ES" sz="2100" dirty="0" smtClean="0"/>
              <a:t> </a:t>
            </a:r>
            <a:r>
              <a:rPr lang="es-ES" sz="2100" dirty="0" err="1" smtClean="0"/>
              <a:t>pembangunan</a:t>
            </a:r>
            <a:r>
              <a:rPr lang="es-ES" sz="2100" dirty="0" smtClean="0"/>
              <a:t> </a:t>
            </a:r>
            <a:r>
              <a:rPr lang="es-ES" sz="2100" dirty="0" err="1" smtClean="0"/>
              <a:t>seperti</a:t>
            </a:r>
            <a:r>
              <a:rPr lang="es-ES" sz="2100" dirty="0" smtClean="0"/>
              <a:t> yang </a:t>
            </a:r>
            <a:r>
              <a:rPr lang="es-ES" sz="2100" dirty="0" err="1" smtClean="0"/>
              <a:t>telah</a:t>
            </a:r>
            <a:r>
              <a:rPr lang="es-ES" sz="2100" dirty="0" smtClean="0"/>
              <a:t> </a:t>
            </a:r>
            <a:r>
              <a:rPr lang="es-ES" sz="2100" dirty="0" err="1" smtClean="0"/>
              <a:t>diuraikan</a:t>
            </a:r>
            <a:r>
              <a:rPr lang="es-ES" sz="2100" dirty="0" smtClean="0"/>
              <a:t> </a:t>
            </a:r>
            <a:r>
              <a:rPr lang="es-ES" sz="2100" dirty="0" err="1" smtClean="0"/>
              <a:t>sebelumnya</a:t>
            </a:r>
            <a:r>
              <a:rPr lang="es-ES" sz="2100" dirty="0" smtClean="0"/>
              <a:t>, </a:t>
            </a:r>
            <a:r>
              <a:rPr lang="es-ES" sz="2100" dirty="0" err="1" smtClean="0"/>
              <a:t>Slamet</a:t>
            </a:r>
            <a:r>
              <a:rPr lang="es-ES" sz="2100" dirty="0" smtClean="0"/>
              <a:t> M (2003 : 8), </a:t>
            </a:r>
            <a:r>
              <a:rPr lang="es-ES" sz="2100" dirty="0" err="1" smtClean="0"/>
              <a:t>menyederhanakan</a:t>
            </a:r>
            <a:r>
              <a:rPr lang="es-ES" sz="2100" dirty="0" smtClean="0"/>
              <a:t> </a:t>
            </a:r>
            <a:r>
              <a:rPr lang="es-ES" sz="2100" dirty="0" err="1" smtClean="0"/>
              <a:t>pemahaman</a:t>
            </a:r>
            <a:r>
              <a:rPr lang="es-ES" sz="2100" dirty="0" smtClean="0"/>
              <a:t> </a:t>
            </a:r>
            <a:r>
              <a:rPr lang="es-ES" sz="2100" dirty="0" err="1" smtClean="0"/>
              <a:t>kita</a:t>
            </a:r>
            <a:r>
              <a:rPr lang="es-ES" sz="2100" dirty="0" smtClean="0"/>
              <a:t> </a:t>
            </a:r>
            <a:r>
              <a:rPr lang="es-ES" sz="2100" dirty="0" err="1" smtClean="0"/>
              <a:t>tentang</a:t>
            </a:r>
            <a:r>
              <a:rPr lang="es-ES" sz="2100" dirty="0" smtClean="0"/>
              <a:t> </a:t>
            </a:r>
            <a:r>
              <a:rPr lang="es-ES" sz="2100" dirty="0" err="1" smtClean="0"/>
              <a:t>partisipasi</a:t>
            </a:r>
            <a:r>
              <a:rPr lang="es-ES" sz="2100" dirty="0" smtClean="0"/>
              <a:t> </a:t>
            </a:r>
            <a:r>
              <a:rPr lang="es-ES" sz="2100" dirty="0" err="1" smtClean="0"/>
              <a:t>dalam</a:t>
            </a:r>
            <a:r>
              <a:rPr lang="es-ES" sz="2100" dirty="0" smtClean="0"/>
              <a:t> </a:t>
            </a:r>
            <a:r>
              <a:rPr lang="es-ES" sz="2100" dirty="0" err="1" smtClean="0"/>
              <a:t>pembangunan</a:t>
            </a:r>
            <a:r>
              <a:rPr lang="es-ES" sz="2100" dirty="0" smtClean="0"/>
              <a:t> atas lima </a:t>
            </a:r>
            <a:r>
              <a:rPr lang="es-ES" sz="2100" dirty="0" err="1" smtClean="0"/>
              <a:t>jenis</a:t>
            </a:r>
            <a:r>
              <a:rPr lang="es-ES" sz="2100" dirty="0" smtClean="0"/>
              <a:t> :</a:t>
            </a:r>
            <a:endParaRPr lang="en-US" sz="2100" dirty="0" smtClean="0"/>
          </a:p>
          <a:p>
            <a:pPr lvl="0"/>
            <a:r>
              <a:rPr lang="es-ES" sz="2100" dirty="0" err="1" smtClean="0"/>
              <a:t>Ikut</a:t>
            </a:r>
            <a:r>
              <a:rPr lang="es-ES" sz="2100" dirty="0" smtClean="0"/>
              <a:t> </a:t>
            </a:r>
            <a:r>
              <a:rPr lang="es-ES" sz="2100" dirty="0" err="1" smtClean="0"/>
              <a:t>memberi</a:t>
            </a:r>
            <a:r>
              <a:rPr lang="es-ES" sz="2100" dirty="0" smtClean="0"/>
              <a:t> input </a:t>
            </a:r>
            <a:r>
              <a:rPr lang="es-ES" sz="2100" dirty="0" err="1" smtClean="0"/>
              <a:t>proses</a:t>
            </a:r>
            <a:r>
              <a:rPr lang="es-ES" sz="2100" dirty="0" smtClean="0"/>
              <a:t> </a:t>
            </a:r>
            <a:r>
              <a:rPr lang="es-ES" sz="2100" dirty="0" err="1" smtClean="0"/>
              <a:t>pembangunan</a:t>
            </a:r>
            <a:r>
              <a:rPr lang="es-ES" sz="2100" dirty="0" smtClean="0"/>
              <a:t>, </a:t>
            </a:r>
            <a:r>
              <a:rPr lang="es-ES" sz="2100" dirty="0" err="1" smtClean="0"/>
              <a:t>menerima</a:t>
            </a:r>
            <a:r>
              <a:rPr lang="es-ES" sz="2100" dirty="0" smtClean="0"/>
              <a:t> </a:t>
            </a:r>
            <a:r>
              <a:rPr lang="es-ES" sz="2100" dirty="0" err="1" smtClean="0"/>
              <a:t>imbalan</a:t>
            </a:r>
            <a:r>
              <a:rPr lang="es-ES" sz="2100" dirty="0" smtClean="0"/>
              <a:t> atas input </a:t>
            </a:r>
            <a:r>
              <a:rPr lang="es-ES" sz="2100" dirty="0" err="1" smtClean="0"/>
              <a:t>tersebut</a:t>
            </a:r>
            <a:r>
              <a:rPr lang="es-ES" sz="2100" dirty="0" smtClean="0"/>
              <a:t> dan </a:t>
            </a:r>
            <a:r>
              <a:rPr lang="es-ES" sz="2100" dirty="0" err="1" smtClean="0"/>
              <a:t>ikut</a:t>
            </a:r>
            <a:r>
              <a:rPr lang="es-ES" sz="2100" dirty="0" smtClean="0"/>
              <a:t> </a:t>
            </a:r>
            <a:r>
              <a:rPr lang="es-ES" sz="2100" dirty="0" err="1" smtClean="0"/>
              <a:t>menikmati</a:t>
            </a:r>
            <a:r>
              <a:rPr lang="es-ES" sz="2100" dirty="0" smtClean="0"/>
              <a:t> </a:t>
            </a:r>
            <a:r>
              <a:rPr lang="es-ES" sz="2100" dirty="0" err="1" smtClean="0"/>
              <a:t>hasilnya</a:t>
            </a:r>
            <a:r>
              <a:rPr lang="es-ES" sz="2100" dirty="0" smtClean="0"/>
              <a:t>.</a:t>
            </a:r>
            <a:endParaRPr lang="en-US" sz="2100" dirty="0" smtClean="0"/>
          </a:p>
          <a:p>
            <a:pPr lvl="0"/>
            <a:r>
              <a:rPr lang="en-US" sz="2100" dirty="0" err="1" smtClean="0"/>
              <a:t>Ikut</a:t>
            </a:r>
            <a:r>
              <a:rPr lang="en-US" sz="2100" dirty="0" smtClean="0"/>
              <a:t> </a:t>
            </a:r>
            <a:r>
              <a:rPr lang="en-US" sz="2100" dirty="0" err="1" smtClean="0"/>
              <a:t>memberi</a:t>
            </a:r>
            <a:r>
              <a:rPr lang="en-US" sz="2100" dirty="0" smtClean="0"/>
              <a:t> input </a:t>
            </a:r>
            <a:r>
              <a:rPr lang="en-US" sz="2100" dirty="0" err="1" smtClean="0"/>
              <a:t>dan</a:t>
            </a:r>
            <a:r>
              <a:rPr lang="en-US" sz="2100" dirty="0" smtClean="0"/>
              <a:t> </a:t>
            </a:r>
            <a:r>
              <a:rPr lang="en-US" sz="2100" dirty="0" err="1" smtClean="0"/>
              <a:t>menikmati</a:t>
            </a:r>
            <a:r>
              <a:rPr lang="en-US" sz="2100" dirty="0" smtClean="0"/>
              <a:t> </a:t>
            </a:r>
            <a:r>
              <a:rPr lang="en-US" sz="2100" dirty="0" err="1" smtClean="0"/>
              <a:t>hasilnya</a:t>
            </a:r>
            <a:r>
              <a:rPr lang="en-US" sz="2100" dirty="0" smtClean="0"/>
              <a:t>.</a:t>
            </a:r>
          </a:p>
          <a:p>
            <a:pPr lvl="0"/>
            <a:r>
              <a:rPr lang="en-US" sz="2100" dirty="0" err="1" smtClean="0"/>
              <a:t>Ikut</a:t>
            </a:r>
            <a:r>
              <a:rPr lang="en-US" sz="2100" dirty="0" smtClean="0"/>
              <a:t> </a:t>
            </a:r>
            <a:r>
              <a:rPr lang="en-US" sz="2100" dirty="0" err="1" smtClean="0"/>
              <a:t>memberi</a:t>
            </a:r>
            <a:r>
              <a:rPr lang="en-US" sz="2100" dirty="0" smtClean="0"/>
              <a:t> input </a:t>
            </a:r>
            <a:r>
              <a:rPr lang="en-US" sz="2100" dirty="0" err="1" smtClean="0"/>
              <a:t>dan</a:t>
            </a:r>
            <a:r>
              <a:rPr lang="en-US" sz="2100" dirty="0" smtClean="0"/>
              <a:t> </a:t>
            </a:r>
            <a:r>
              <a:rPr lang="en-US" sz="2100" dirty="0" err="1" smtClean="0"/>
              <a:t>menerima</a:t>
            </a:r>
            <a:r>
              <a:rPr lang="en-US" sz="2100" dirty="0" smtClean="0"/>
              <a:t> </a:t>
            </a:r>
            <a:r>
              <a:rPr lang="en-US" sz="2100" dirty="0" err="1" smtClean="0"/>
              <a:t>imbalan</a:t>
            </a:r>
            <a:r>
              <a:rPr lang="en-US" sz="2100" dirty="0" smtClean="0"/>
              <a:t> </a:t>
            </a:r>
            <a:r>
              <a:rPr lang="en-US" sz="2100" dirty="0" err="1" smtClean="0"/>
              <a:t>tanpa</a:t>
            </a:r>
            <a:r>
              <a:rPr lang="en-US" sz="2100" dirty="0" smtClean="0"/>
              <a:t> </a:t>
            </a:r>
            <a:r>
              <a:rPr lang="en-US" sz="2100" dirty="0" err="1" smtClean="0"/>
              <a:t>ikut</a:t>
            </a:r>
            <a:r>
              <a:rPr lang="en-US" sz="2100" dirty="0" smtClean="0"/>
              <a:t> </a:t>
            </a:r>
            <a:r>
              <a:rPr lang="en-US" sz="2100" dirty="0" err="1" smtClean="0"/>
              <a:t>menikmati</a:t>
            </a:r>
            <a:r>
              <a:rPr lang="en-US" sz="2100" dirty="0" smtClean="0"/>
              <a:t> </a:t>
            </a:r>
            <a:r>
              <a:rPr lang="en-US" sz="2100" dirty="0" err="1" smtClean="0"/>
              <a:t>hasil</a:t>
            </a:r>
            <a:r>
              <a:rPr lang="en-US" sz="2100" dirty="0" smtClean="0"/>
              <a:t> </a:t>
            </a:r>
            <a:r>
              <a:rPr lang="en-US" sz="2100" dirty="0" err="1" smtClean="0"/>
              <a:t>pembangunan</a:t>
            </a:r>
            <a:r>
              <a:rPr lang="en-US" sz="2100" dirty="0" smtClean="0"/>
              <a:t> </a:t>
            </a:r>
            <a:r>
              <a:rPr lang="en-US" sz="2100" dirty="0" err="1" smtClean="0"/>
              <a:t>secara</a:t>
            </a:r>
            <a:r>
              <a:rPr lang="en-US" sz="2100" dirty="0" smtClean="0"/>
              <a:t> </a:t>
            </a:r>
            <a:r>
              <a:rPr lang="en-US" sz="2100" dirty="0" err="1" smtClean="0"/>
              <a:t>langsung</a:t>
            </a:r>
            <a:r>
              <a:rPr lang="en-US" sz="2100" dirty="0" smtClean="0"/>
              <a:t>.</a:t>
            </a:r>
          </a:p>
          <a:p>
            <a:pPr lvl="0"/>
            <a:r>
              <a:rPr lang="en-US" sz="2100" dirty="0" err="1" smtClean="0"/>
              <a:t>Tidak</a:t>
            </a:r>
            <a:r>
              <a:rPr lang="en-US" sz="2100" dirty="0" smtClean="0"/>
              <a:t> </a:t>
            </a:r>
            <a:r>
              <a:rPr lang="en-US" sz="2100" dirty="0" err="1" smtClean="0"/>
              <a:t>memberi</a:t>
            </a:r>
            <a:r>
              <a:rPr lang="en-US" sz="2100" dirty="0" smtClean="0"/>
              <a:t> input </a:t>
            </a:r>
            <a:r>
              <a:rPr lang="en-US" sz="2100" dirty="0" err="1" smtClean="0"/>
              <a:t>tapi</a:t>
            </a:r>
            <a:r>
              <a:rPr lang="en-US" sz="2100" dirty="0" smtClean="0"/>
              <a:t> </a:t>
            </a:r>
            <a:r>
              <a:rPr lang="en-US" sz="2100" dirty="0" err="1" smtClean="0"/>
              <a:t>menikmati</a:t>
            </a:r>
            <a:r>
              <a:rPr lang="en-US" sz="2100" dirty="0" smtClean="0"/>
              <a:t> </a:t>
            </a:r>
            <a:r>
              <a:rPr lang="en-US" sz="2100" dirty="0" err="1" smtClean="0"/>
              <a:t>dan</a:t>
            </a:r>
            <a:r>
              <a:rPr lang="en-US" sz="2100" dirty="0" smtClean="0"/>
              <a:t> </a:t>
            </a:r>
            <a:r>
              <a:rPr lang="en-US" sz="2100" dirty="0" err="1" smtClean="0"/>
              <a:t>memanfaatkan</a:t>
            </a:r>
            <a:r>
              <a:rPr lang="en-US" sz="2100" dirty="0" smtClean="0"/>
              <a:t> </a:t>
            </a:r>
            <a:r>
              <a:rPr lang="en-US" sz="2100" dirty="0" err="1" smtClean="0"/>
              <a:t>hasil</a:t>
            </a:r>
            <a:r>
              <a:rPr lang="en-US" sz="2100" dirty="0" smtClean="0"/>
              <a:t> </a:t>
            </a:r>
            <a:r>
              <a:rPr lang="en-US" sz="2100" dirty="0" err="1" smtClean="0"/>
              <a:t>pembangunan</a:t>
            </a:r>
            <a:r>
              <a:rPr lang="en-US" sz="2100" dirty="0" smtClean="0"/>
              <a:t>.</a:t>
            </a:r>
          </a:p>
          <a:p>
            <a:pPr lvl="0"/>
            <a:r>
              <a:rPr lang="en-US" sz="2100" dirty="0" err="1" smtClean="0"/>
              <a:t>Memberi</a:t>
            </a:r>
            <a:r>
              <a:rPr lang="en-US" sz="2100" dirty="0" smtClean="0"/>
              <a:t> input </a:t>
            </a:r>
            <a:r>
              <a:rPr lang="en-US" sz="2100" dirty="0" err="1" smtClean="0"/>
              <a:t>tanpa</a:t>
            </a:r>
            <a:r>
              <a:rPr lang="en-US" sz="2100" dirty="0" smtClean="0"/>
              <a:t> </a:t>
            </a:r>
            <a:r>
              <a:rPr lang="en-US" sz="2100" dirty="0" err="1" smtClean="0"/>
              <a:t>menerima</a:t>
            </a:r>
            <a:r>
              <a:rPr lang="en-US" sz="2100" dirty="0" smtClean="0"/>
              <a:t> </a:t>
            </a:r>
            <a:r>
              <a:rPr lang="en-US" sz="2100" dirty="0" err="1" smtClean="0"/>
              <a:t>imbalan</a:t>
            </a:r>
            <a:r>
              <a:rPr lang="en-US" sz="2100" dirty="0" smtClean="0"/>
              <a:t> </a:t>
            </a:r>
            <a:r>
              <a:rPr lang="en-US" sz="2100" dirty="0" err="1" smtClean="0"/>
              <a:t>dan</a:t>
            </a:r>
            <a:r>
              <a:rPr lang="en-US" sz="2100" dirty="0" smtClean="0"/>
              <a:t> </a:t>
            </a:r>
            <a:r>
              <a:rPr lang="en-US" sz="2100" dirty="0" err="1" smtClean="0"/>
              <a:t>tidak</a:t>
            </a:r>
            <a:r>
              <a:rPr lang="en-US" sz="2100" dirty="0" smtClean="0"/>
              <a:t> </a:t>
            </a:r>
            <a:r>
              <a:rPr lang="en-US" sz="2100" dirty="0" err="1" smtClean="0"/>
              <a:t>menikmati</a:t>
            </a:r>
            <a:r>
              <a:rPr lang="en-US" sz="2100" dirty="0" smtClean="0"/>
              <a:t> </a:t>
            </a:r>
            <a:r>
              <a:rPr lang="en-US" sz="2100" dirty="0" err="1" smtClean="0"/>
              <a:t>hasilnya</a:t>
            </a:r>
            <a:r>
              <a:rPr lang="en-US" sz="2100" dirty="0" smtClean="0"/>
              <a:t>.</a:t>
            </a:r>
          </a:p>
          <a:p>
            <a:pPr>
              <a:buFont typeface="Arial" pitchFamily="34" charset="0"/>
              <a:buChar char="•"/>
            </a:pP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800" dirty="0" err="1" smtClean="0"/>
              <a:t>lanjutan</a:t>
            </a:r>
            <a:endParaRPr lang="en-US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Agar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tumbuh</a:t>
            </a:r>
            <a:r>
              <a:rPr lang="en-US" dirty="0" smtClean="0"/>
              <a:t> </a:t>
            </a:r>
            <a:r>
              <a:rPr lang="en-US" dirty="0" err="1" smtClean="0"/>
              <a:t>partisipasi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paling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tiga</a:t>
            </a:r>
            <a:r>
              <a:rPr lang="en-US" dirty="0" smtClean="0"/>
              <a:t> </a:t>
            </a:r>
            <a:r>
              <a:rPr lang="en-US" dirty="0" err="1" smtClean="0"/>
              <a:t>syarat</a:t>
            </a:r>
            <a:r>
              <a:rPr lang="en-US" dirty="0" smtClean="0"/>
              <a:t> yang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dipenuhi</a:t>
            </a:r>
            <a:r>
              <a:rPr lang="en-US" dirty="0" smtClean="0"/>
              <a:t> </a:t>
            </a:r>
            <a:r>
              <a:rPr lang="en-US" dirty="0" err="1" smtClean="0"/>
              <a:t>yaitu</a:t>
            </a:r>
            <a:r>
              <a:rPr lang="en-US" dirty="0" smtClean="0"/>
              <a:t> ; (1), </a:t>
            </a:r>
            <a:r>
              <a:rPr lang="en-US" dirty="0" err="1" smtClean="0"/>
              <a:t>adanya</a:t>
            </a:r>
            <a:r>
              <a:rPr lang="en-US" dirty="0" smtClean="0"/>
              <a:t> </a:t>
            </a:r>
            <a:r>
              <a:rPr lang="en-US" dirty="0" err="1" smtClean="0"/>
              <a:t>kesempatan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membangun</a:t>
            </a:r>
            <a:r>
              <a:rPr lang="en-US" dirty="0" smtClean="0"/>
              <a:t> </a:t>
            </a:r>
            <a:r>
              <a:rPr lang="en-US" dirty="0" err="1" smtClean="0"/>
              <a:t>kesempatan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pembangunan</a:t>
            </a:r>
            <a:r>
              <a:rPr lang="en-US" dirty="0" smtClean="0"/>
              <a:t>, (2), </a:t>
            </a:r>
            <a:r>
              <a:rPr lang="en-US" dirty="0" err="1" smtClean="0"/>
              <a:t>adanya</a:t>
            </a:r>
            <a:r>
              <a:rPr lang="en-US" dirty="0" smtClean="0"/>
              <a:t> </a:t>
            </a:r>
            <a:r>
              <a:rPr lang="en-US" dirty="0" err="1" smtClean="0"/>
              <a:t>kemampuan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memanfaatkan</a:t>
            </a:r>
            <a:r>
              <a:rPr lang="en-US" dirty="0" smtClean="0"/>
              <a:t> </a:t>
            </a:r>
            <a:r>
              <a:rPr lang="en-US" dirty="0" err="1" smtClean="0"/>
              <a:t>kesempatan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. (3), </a:t>
            </a:r>
            <a:r>
              <a:rPr lang="en-US" dirty="0" err="1" smtClean="0"/>
              <a:t>adanya</a:t>
            </a:r>
            <a:r>
              <a:rPr lang="en-US" dirty="0" smtClean="0"/>
              <a:t> </a:t>
            </a:r>
            <a:r>
              <a:rPr lang="en-US" dirty="0" err="1" smtClean="0"/>
              <a:t>kemampuan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berpartisispasi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Derajat</a:t>
            </a:r>
            <a:r>
              <a:rPr lang="en-US" b="1" dirty="0" smtClean="0"/>
              <a:t> </a:t>
            </a:r>
            <a:r>
              <a:rPr lang="en-US" b="1" dirty="0" err="1" smtClean="0"/>
              <a:t>Partisipasi</a:t>
            </a:r>
            <a:r>
              <a:rPr lang="en-US" b="1" dirty="0" smtClean="0"/>
              <a:t>.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100" dirty="0" err="1" smtClean="0"/>
              <a:t>Tingkatan</a:t>
            </a:r>
            <a:r>
              <a:rPr lang="en-US" sz="2100" dirty="0" smtClean="0"/>
              <a:t> </a:t>
            </a:r>
            <a:r>
              <a:rPr lang="en-US" sz="2100" dirty="0" err="1" smtClean="0"/>
              <a:t>derajad</a:t>
            </a:r>
            <a:r>
              <a:rPr lang="en-US" sz="2100" dirty="0" smtClean="0"/>
              <a:t> </a:t>
            </a:r>
            <a:r>
              <a:rPr lang="en-US" sz="2100" dirty="0" err="1" smtClean="0"/>
              <a:t>partisipasi</a:t>
            </a:r>
            <a:r>
              <a:rPr lang="en-US" sz="2100" dirty="0" smtClean="0"/>
              <a:t> </a:t>
            </a:r>
            <a:r>
              <a:rPr lang="en-US" sz="2100" dirty="0" err="1" smtClean="0"/>
              <a:t>tersebut</a:t>
            </a:r>
            <a:r>
              <a:rPr lang="en-US" sz="2100" dirty="0" smtClean="0"/>
              <a:t> </a:t>
            </a:r>
            <a:r>
              <a:rPr lang="en-US" sz="2100" dirty="0" err="1" smtClean="0"/>
              <a:t>terurai</a:t>
            </a:r>
            <a:r>
              <a:rPr lang="en-US" sz="2100" dirty="0" smtClean="0"/>
              <a:t> </a:t>
            </a:r>
            <a:r>
              <a:rPr lang="en-US" sz="2100" dirty="0" err="1" smtClean="0"/>
              <a:t>dalam</a:t>
            </a:r>
            <a:r>
              <a:rPr lang="en-US" sz="2100" dirty="0" smtClean="0"/>
              <a:t> </a:t>
            </a:r>
            <a:r>
              <a:rPr lang="en-US" sz="2100" dirty="0" err="1" smtClean="0"/>
              <a:t>tulisan</a:t>
            </a:r>
            <a:r>
              <a:rPr lang="en-US" sz="2100" dirty="0" smtClean="0"/>
              <a:t> </a:t>
            </a:r>
            <a:r>
              <a:rPr lang="en-US" sz="2100" dirty="0" err="1" smtClean="0"/>
              <a:t>Asngari</a:t>
            </a:r>
            <a:r>
              <a:rPr lang="en-US" sz="2100" dirty="0" smtClean="0"/>
              <a:t> PS, (2005), </a:t>
            </a:r>
            <a:r>
              <a:rPr lang="en-US" sz="2100" dirty="0" err="1" smtClean="0"/>
              <a:t>disederhanakan</a:t>
            </a:r>
            <a:r>
              <a:rPr lang="en-US" sz="2100" dirty="0" smtClean="0"/>
              <a:t> </a:t>
            </a:r>
            <a:r>
              <a:rPr lang="en-US" sz="2100" dirty="0" err="1" smtClean="0"/>
              <a:t>sebagai</a:t>
            </a:r>
            <a:r>
              <a:rPr lang="en-US" sz="2100" dirty="0" smtClean="0"/>
              <a:t> </a:t>
            </a:r>
            <a:r>
              <a:rPr lang="en-US" sz="2100" dirty="0" err="1" smtClean="0"/>
              <a:t>berikut</a:t>
            </a:r>
            <a:r>
              <a:rPr lang="en-US" sz="2100" dirty="0" smtClean="0"/>
              <a:t> :</a:t>
            </a:r>
          </a:p>
          <a:p>
            <a:pPr lvl="0">
              <a:buFont typeface="Wingdings" pitchFamily="2" charset="2"/>
              <a:buChar char="Ø"/>
            </a:pPr>
            <a:r>
              <a:rPr lang="en-US" sz="2100" b="1" dirty="0" err="1" smtClean="0"/>
              <a:t>Manipulasi</a:t>
            </a:r>
            <a:r>
              <a:rPr lang="en-US" sz="2100" b="1" dirty="0" smtClean="0"/>
              <a:t>, </a:t>
            </a:r>
            <a:r>
              <a:rPr lang="en-US" sz="2100" dirty="0" err="1" smtClean="0"/>
              <a:t>pada</a:t>
            </a:r>
            <a:r>
              <a:rPr lang="en-US" sz="2100" dirty="0" smtClean="0"/>
              <a:t> </a:t>
            </a:r>
            <a:r>
              <a:rPr lang="en-US" sz="2100" dirty="0" err="1" smtClean="0"/>
              <a:t>tahap</a:t>
            </a:r>
            <a:r>
              <a:rPr lang="en-US" sz="2100" dirty="0" smtClean="0"/>
              <a:t> </a:t>
            </a:r>
            <a:r>
              <a:rPr lang="en-US" sz="2100" dirty="0" err="1" smtClean="0"/>
              <a:t>ini</a:t>
            </a:r>
            <a:r>
              <a:rPr lang="en-US" sz="2100" dirty="0" smtClean="0"/>
              <a:t> </a:t>
            </a:r>
            <a:r>
              <a:rPr lang="en-US" sz="2100" dirty="0" err="1" smtClean="0"/>
              <a:t>partisipasi</a:t>
            </a:r>
            <a:r>
              <a:rPr lang="en-US" sz="2100" dirty="0" smtClean="0"/>
              <a:t> </a:t>
            </a:r>
            <a:r>
              <a:rPr lang="en-US" sz="2100" dirty="0" err="1" smtClean="0"/>
              <a:t>tidak</a:t>
            </a:r>
            <a:r>
              <a:rPr lang="en-US" sz="2100" dirty="0" smtClean="0"/>
              <a:t> </a:t>
            </a:r>
            <a:r>
              <a:rPr lang="en-US" sz="2100" dirty="0" err="1" smtClean="0"/>
              <a:t>lebih</a:t>
            </a:r>
            <a:r>
              <a:rPr lang="en-US" sz="2100" dirty="0" smtClean="0"/>
              <a:t> </a:t>
            </a:r>
            <a:r>
              <a:rPr lang="en-US" sz="2100" dirty="0" err="1" smtClean="0"/>
              <a:t>dari</a:t>
            </a:r>
            <a:r>
              <a:rPr lang="en-US" sz="2100" dirty="0" smtClean="0"/>
              <a:t> </a:t>
            </a:r>
            <a:r>
              <a:rPr lang="en-US" sz="2100" dirty="0" err="1" smtClean="0"/>
              <a:t>upaya</a:t>
            </a:r>
            <a:r>
              <a:rPr lang="en-US" sz="2100" dirty="0" smtClean="0"/>
              <a:t> </a:t>
            </a:r>
            <a:r>
              <a:rPr lang="en-US" sz="2100" dirty="0" err="1" smtClean="0"/>
              <a:t>indoktrinasi</a:t>
            </a:r>
            <a:r>
              <a:rPr lang="en-US" sz="2100" dirty="0" smtClean="0"/>
              <a:t>. </a:t>
            </a:r>
            <a:r>
              <a:rPr lang="en-US" sz="2100" dirty="0" err="1" smtClean="0"/>
              <a:t>Jadi</a:t>
            </a:r>
            <a:r>
              <a:rPr lang="en-US" sz="2100" dirty="0" smtClean="0"/>
              <a:t> </a:t>
            </a:r>
            <a:r>
              <a:rPr lang="en-US" sz="2100" dirty="0" err="1" smtClean="0"/>
              <a:t>sesungguhnya</a:t>
            </a:r>
            <a:r>
              <a:rPr lang="en-US" sz="2100" dirty="0" smtClean="0"/>
              <a:t> </a:t>
            </a:r>
            <a:r>
              <a:rPr lang="en-US" sz="2100" dirty="0" err="1" smtClean="0"/>
              <a:t>disini</a:t>
            </a:r>
            <a:r>
              <a:rPr lang="en-US" sz="2100" dirty="0" smtClean="0"/>
              <a:t> </a:t>
            </a:r>
            <a:r>
              <a:rPr lang="en-US" sz="2100" dirty="0" err="1" smtClean="0"/>
              <a:t>tak</a:t>
            </a:r>
            <a:r>
              <a:rPr lang="en-US" sz="2100" dirty="0" smtClean="0"/>
              <a:t> </a:t>
            </a:r>
            <a:r>
              <a:rPr lang="en-US" sz="2100" dirty="0" err="1" smtClean="0"/>
              <a:t>ada</a:t>
            </a:r>
            <a:r>
              <a:rPr lang="en-US" sz="2100" dirty="0" smtClean="0"/>
              <a:t> </a:t>
            </a:r>
            <a:r>
              <a:rPr lang="en-US" sz="2100" dirty="0" err="1" smtClean="0"/>
              <a:t>partisipasi</a:t>
            </a:r>
            <a:r>
              <a:rPr lang="en-US" sz="2100" dirty="0" smtClean="0"/>
              <a:t> (non participation)</a:t>
            </a:r>
          </a:p>
          <a:p>
            <a:pPr lvl="0">
              <a:buFont typeface="Wingdings" pitchFamily="2" charset="2"/>
              <a:buChar char="Ø"/>
            </a:pPr>
            <a:r>
              <a:rPr lang="en-US" sz="2100" b="1" dirty="0" err="1" smtClean="0"/>
              <a:t>Informasi</a:t>
            </a:r>
            <a:r>
              <a:rPr lang="en-US" sz="2100" b="1" dirty="0" smtClean="0"/>
              <a:t>, </a:t>
            </a:r>
            <a:r>
              <a:rPr lang="en-US" sz="2100" dirty="0" smtClean="0"/>
              <a:t>stakeholders </a:t>
            </a:r>
            <a:r>
              <a:rPr lang="en-US" sz="2100" dirty="0" err="1" smtClean="0"/>
              <a:t>diberikan</a:t>
            </a:r>
            <a:r>
              <a:rPr lang="en-US" sz="2100" dirty="0" smtClean="0"/>
              <a:t> </a:t>
            </a:r>
            <a:r>
              <a:rPr lang="en-US" sz="2100" dirty="0" err="1" smtClean="0"/>
              <a:t>informasi</a:t>
            </a:r>
            <a:r>
              <a:rPr lang="en-US" sz="2100" dirty="0" smtClean="0"/>
              <a:t> </a:t>
            </a:r>
            <a:r>
              <a:rPr lang="en-US" sz="2100" dirty="0" err="1" smtClean="0"/>
              <a:t>menyangkut</a:t>
            </a:r>
            <a:r>
              <a:rPr lang="en-US" sz="2100" dirty="0" smtClean="0"/>
              <a:t> </a:t>
            </a:r>
            <a:r>
              <a:rPr lang="en-US" sz="2100" dirty="0" err="1" smtClean="0"/>
              <a:t>hak</a:t>
            </a:r>
            <a:r>
              <a:rPr lang="en-US" sz="2100" dirty="0" smtClean="0"/>
              <a:t> </a:t>
            </a:r>
            <a:r>
              <a:rPr lang="en-US" sz="2100" dirty="0" err="1" smtClean="0"/>
              <a:t>dan</a:t>
            </a:r>
            <a:r>
              <a:rPr lang="en-US" sz="2100" dirty="0" smtClean="0"/>
              <a:t> </a:t>
            </a:r>
            <a:r>
              <a:rPr lang="en-US" sz="2100" dirty="0" err="1" smtClean="0"/>
              <a:t>kewajiban</a:t>
            </a:r>
            <a:r>
              <a:rPr lang="en-US" sz="2100" dirty="0" smtClean="0"/>
              <a:t>, </a:t>
            </a:r>
            <a:r>
              <a:rPr lang="en-US" sz="2100" dirty="0" err="1" smtClean="0"/>
              <a:t>tanggung</a:t>
            </a:r>
            <a:r>
              <a:rPr lang="en-US" sz="2100" dirty="0" smtClean="0"/>
              <a:t> </a:t>
            </a:r>
            <a:r>
              <a:rPr lang="en-US" sz="2100" dirty="0" err="1" smtClean="0"/>
              <a:t>jawab</a:t>
            </a:r>
            <a:r>
              <a:rPr lang="en-US" sz="2100" dirty="0" smtClean="0"/>
              <a:t> </a:t>
            </a:r>
            <a:r>
              <a:rPr lang="en-US" sz="2100" dirty="0" err="1" smtClean="0"/>
              <a:t>dll</a:t>
            </a:r>
            <a:r>
              <a:rPr lang="en-US" sz="2100" dirty="0" smtClean="0"/>
              <a:t>. </a:t>
            </a:r>
            <a:r>
              <a:rPr lang="en-GB" sz="2100" dirty="0" smtClean="0"/>
              <a:t>(</a:t>
            </a:r>
            <a:r>
              <a:rPr lang="en-GB" sz="2100" dirty="0" err="1" smtClean="0"/>
              <a:t>Komunikasi</a:t>
            </a:r>
            <a:r>
              <a:rPr lang="en-GB" sz="2100" dirty="0" smtClean="0"/>
              <a:t> </a:t>
            </a:r>
            <a:r>
              <a:rPr lang="en-GB" sz="2100" dirty="0" err="1" smtClean="0"/>
              <a:t>satu</a:t>
            </a:r>
            <a:r>
              <a:rPr lang="en-GB" sz="2100" dirty="0" smtClean="0"/>
              <a:t> </a:t>
            </a:r>
            <a:r>
              <a:rPr lang="en-GB" sz="2100" dirty="0" err="1" smtClean="0"/>
              <a:t>arah</a:t>
            </a:r>
            <a:r>
              <a:rPr lang="en-GB" sz="2100" dirty="0" smtClean="0"/>
              <a:t>)</a:t>
            </a:r>
            <a:endParaRPr lang="en-US" sz="2100" dirty="0" smtClean="0"/>
          </a:p>
          <a:p>
            <a:pPr lvl="0">
              <a:buFont typeface="Wingdings" pitchFamily="2" charset="2"/>
              <a:buChar char="Ø"/>
            </a:pPr>
            <a:r>
              <a:rPr lang="en-GB" sz="2100" b="1" dirty="0" smtClean="0"/>
              <a:t>consultation, </a:t>
            </a:r>
            <a:r>
              <a:rPr lang="en-GB" sz="2100" dirty="0" err="1" smtClean="0"/>
              <a:t>telah</a:t>
            </a:r>
            <a:r>
              <a:rPr lang="en-GB" sz="2100" dirty="0" smtClean="0"/>
              <a:t> </a:t>
            </a:r>
            <a:r>
              <a:rPr lang="en-GB" sz="2100" dirty="0" err="1" smtClean="0"/>
              <a:t>terjadi</a:t>
            </a:r>
            <a:r>
              <a:rPr lang="en-GB" sz="2100" dirty="0" smtClean="0"/>
              <a:t> </a:t>
            </a:r>
            <a:r>
              <a:rPr lang="en-GB" sz="2100" dirty="0" err="1" smtClean="0"/>
              <a:t>komunikasi</a:t>
            </a:r>
            <a:r>
              <a:rPr lang="en-GB" sz="2100" dirty="0" smtClean="0"/>
              <a:t> </a:t>
            </a:r>
            <a:r>
              <a:rPr lang="en-GB" sz="2100" dirty="0" err="1" smtClean="0"/>
              <a:t>dua</a:t>
            </a:r>
            <a:r>
              <a:rPr lang="en-GB" sz="2100" dirty="0" smtClean="0"/>
              <a:t> </a:t>
            </a:r>
            <a:r>
              <a:rPr lang="en-GB" sz="2100" dirty="0" err="1" smtClean="0"/>
              <a:t>arah</a:t>
            </a:r>
            <a:r>
              <a:rPr lang="en-GB" sz="2100" dirty="0" smtClean="0"/>
              <a:t> </a:t>
            </a:r>
            <a:r>
              <a:rPr lang="en-GB" sz="2100" dirty="0" err="1" smtClean="0"/>
              <a:t>dimana</a:t>
            </a:r>
            <a:r>
              <a:rPr lang="en-GB" sz="2100" dirty="0" smtClean="0"/>
              <a:t> stakeholders </a:t>
            </a:r>
            <a:r>
              <a:rPr lang="en-GB" sz="2100" dirty="0" err="1" smtClean="0"/>
              <a:t>sudah</a:t>
            </a:r>
            <a:r>
              <a:rPr lang="en-GB" sz="2100" dirty="0" smtClean="0"/>
              <a:t> </a:t>
            </a:r>
            <a:r>
              <a:rPr lang="en-GB" sz="2100" dirty="0" err="1" smtClean="0"/>
              <a:t>dapat</a:t>
            </a:r>
            <a:r>
              <a:rPr lang="en-GB" sz="2100" dirty="0" smtClean="0"/>
              <a:t> </a:t>
            </a:r>
            <a:r>
              <a:rPr lang="en-GB" sz="2100" dirty="0" err="1" smtClean="0"/>
              <a:t>mengekspresikan</a:t>
            </a:r>
            <a:r>
              <a:rPr lang="en-GB" sz="2100" dirty="0" smtClean="0"/>
              <a:t> saran-saran </a:t>
            </a:r>
            <a:r>
              <a:rPr lang="en-GB" sz="2100" dirty="0" err="1" smtClean="0"/>
              <a:t>dan</a:t>
            </a:r>
            <a:r>
              <a:rPr lang="en-GB" sz="2100" dirty="0" smtClean="0"/>
              <a:t> </a:t>
            </a:r>
            <a:r>
              <a:rPr lang="en-GB" sz="2100" dirty="0" err="1" smtClean="0"/>
              <a:t>perhatian</a:t>
            </a:r>
            <a:r>
              <a:rPr lang="en-GB" sz="2100" dirty="0" smtClean="0"/>
              <a:t>, </a:t>
            </a:r>
            <a:r>
              <a:rPr lang="en-GB" sz="2100" dirty="0" err="1" smtClean="0"/>
              <a:t>namun</a:t>
            </a:r>
            <a:r>
              <a:rPr lang="en-GB" sz="2100" dirty="0" smtClean="0"/>
              <a:t> </a:t>
            </a:r>
            <a:r>
              <a:rPr lang="en-GB" sz="2100" dirty="0" err="1" smtClean="0"/>
              <a:t>belum</a:t>
            </a:r>
            <a:r>
              <a:rPr lang="en-GB" sz="2100" dirty="0" smtClean="0"/>
              <a:t> </a:t>
            </a:r>
            <a:r>
              <a:rPr lang="en-GB" sz="2100" dirty="0" err="1" smtClean="0"/>
              <a:t>menjamin</a:t>
            </a:r>
            <a:r>
              <a:rPr lang="en-GB" sz="2100" dirty="0" smtClean="0"/>
              <a:t> </a:t>
            </a:r>
            <a:r>
              <a:rPr lang="en-GB" sz="2100" dirty="0" err="1" smtClean="0"/>
              <a:t>diterimanya</a:t>
            </a:r>
            <a:r>
              <a:rPr lang="en-GB" sz="2100" dirty="0" smtClean="0"/>
              <a:t> input </a:t>
            </a:r>
            <a:r>
              <a:rPr lang="en-GB" sz="2100" dirty="0" err="1" smtClean="0"/>
              <a:t>tersebut</a:t>
            </a:r>
            <a:r>
              <a:rPr lang="en-GB" sz="2100" dirty="0" smtClean="0"/>
              <a:t>.</a:t>
            </a:r>
            <a:endParaRPr lang="en-US" sz="2100" dirty="0" smtClean="0"/>
          </a:p>
          <a:p>
            <a:pPr lvl="0">
              <a:buFont typeface="Wingdings" pitchFamily="2" charset="2"/>
              <a:buChar char="Ø"/>
            </a:pPr>
            <a:r>
              <a:rPr lang="en-GB" sz="2100" b="1" dirty="0" err="1" smtClean="0"/>
              <a:t>Consencus</a:t>
            </a:r>
            <a:r>
              <a:rPr lang="en-GB" sz="2100" b="1" dirty="0" smtClean="0"/>
              <a:t> Building, </a:t>
            </a:r>
            <a:r>
              <a:rPr lang="en-GB" sz="2100" dirty="0" err="1" smtClean="0"/>
              <a:t>para</a:t>
            </a:r>
            <a:r>
              <a:rPr lang="en-GB" sz="2100" dirty="0" smtClean="0"/>
              <a:t> stakeholders </a:t>
            </a:r>
            <a:r>
              <a:rPr lang="en-GB" sz="2100" dirty="0" err="1" smtClean="0"/>
              <a:t>berinteraksi</a:t>
            </a:r>
            <a:r>
              <a:rPr lang="en-GB" sz="2100" dirty="0" smtClean="0"/>
              <a:t> </a:t>
            </a:r>
            <a:r>
              <a:rPr lang="en-GB" sz="2100" dirty="0" err="1" smtClean="0"/>
              <a:t>untuk</a:t>
            </a:r>
            <a:r>
              <a:rPr lang="en-GB" sz="2100" dirty="0" smtClean="0"/>
              <a:t> </a:t>
            </a:r>
            <a:r>
              <a:rPr lang="en-GB" sz="2100" dirty="0" err="1" smtClean="0"/>
              <a:t>menciptakan</a:t>
            </a:r>
            <a:r>
              <a:rPr lang="en-GB" sz="2100" dirty="0" smtClean="0"/>
              <a:t> </a:t>
            </a:r>
            <a:r>
              <a:rPr lang="en-GB" sz="2100" dirty="0" err="1" smtClean="0"/>
              <a:t>posisi</a:t>
            </a:r>
            <a:r>
              <a:rPr lang="en-GB" sz="2100" dirty="0" smtClean="0"/>
              <a:t> </a:t>
            </a:r>
            <a:r>
              <a:rPr lang="en-GB" sz="2100" dirty="0" err="1" smtClean="0"/>
              <a:t>negosiasi</a:t>
            </a:r>
            <a:r>
              <a:rPr lang="en-GB" sz="2100" dirty="0" smtClean="0"/>
              <a:t>.</a:t>
            </a:r>
            <a:endParaRPr lang="en-US" sz="21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800" dirty="0" err="1" smtClean="0"/>
              <a:t>lanjutan</a:t>
            </a:r>
            <a:endParaRPr lang="en-US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Font typeface="Wingdings" pitchFamily="2" charset="2"/>
              <a:buChar char="Ø"/>
            </a:pPr>
            <a:r>
              <a:rPr lang="en-GB" sz="2400" b="1" dirty="0" smtClean="0"/>
              <a:t>Decision </a:t>
            </a:r>
            <a:r>
              <a:rPr lang="en-GB" sz="2400" b="1" dirty="0" smtClean="0"/>
              <a:t>Making, </a:t>
            </a:r>
            <a:r>
              <a:rPr lang="en-GB" sz="2400" dirty="0" err="1" smtClean="0"/>
              <a:t>interaksi</a:t>
            </a:r>
            <a:r>
              <a:rPr lang="en-GB" sz="2400" dirty="0" smtClean="0"/>
              <a:t> stakeholders </a:t>
            </a:r>
            <a:r>
              <a:rPr lang="en-GB" sz="2400" dirty="0" err="1" smtClean="0"/>
              <a:t>tersebut</a:t>
            </a:r>
            <a:r>
              <a:rPr lang="en-GB" sz="2400" dirty="0" smtClean="0"/>
              <a:t> </a:t>
            </a:r>
            <a:r>
              <a:rPr lang="en-GB" sz="2400" dirty="0" err="1" smtClean="0"/>
              <a:t>diarahkan</a:t>
            </a:r>
            <a:r>
              <a:rPr lang="en-GB" sz="2400" dirty="0" smtClean="0"/>
              <a:t> </a:t>
            </a:r>
            <a:r>
              <a:rPr lang="en-GB" sz="2400" dirty="0" err="1" smtClean="0"/>
              <a:t>hingga</a:t>
            </a:r>
            <a:r>
              <a:rPr lang="en-GB" sz="2400" dirty="0" smtClean="0"/>
              <a:t> </a:t>
            </a:r>
            <a:r>
              <a:rPr lang="en-GB" sz="2400" dirty="0" err="1" smtClean="0"/>
              <a:t>proses</a:t>
            </a:r>
            <a:r>
              <a:rPr lang="en-GB" sz="2400" dirty="0" smtClean="0"/>
              <a:t> </a:t>
            </a:r>
            <a:r>
              <a:rPr lang="en-GB" sz="2400" dirty="0" err="1" smtClean="0"/>
              <a:t>pengambilan</a:t>
            </a:r>
            <a:r>
              <a:rPr lang="en-GB" sz="2400" dirty="0" smtClean="0"/>
              <a:t> </a:t>
            </a:r>
            <a:r>
              <a:rPr lang="en-GB" sz="2400" dirty="0" err="1" smtClean="0"/>
              <a:t>keputusan</a:t>
            </a:r>
            <a:r>
              <a:rPr lang="en-GB" sz="2400" dirty="0" smtClean="0"/>
              <a:t>.</a:t>
            </a:r>
            <a:endParaRPr lang="en-US" sz="2400" dirty="0" smtClean="0"/>
          </a:p>
          <a:p>
            <a:pPr lvl="0">
              <a:buFont typeface="Wingdings" pitchFamily="2" charset="2"/>
              <a:buChar char="Ø"/>
            </a:pPr>
            <a:r>
              <a:rPr lang="en-GB" sz="2400" b="1" dirty="0" smtClean="0"/>
              <a:t>Risk sharing, </a:t>
            </a:r>
            <a:r>
              <a:rPr lang="en-GB" sz="2400" dirty="0" smtClean="0"/>
              <a:t>stakeholders </a:t>
            </a:r>
            <a:r>
              <a:rPr lang="en-GB" sz="2400" dirty="0" err="1" smtClean="0"/>
              <a:t>telah</a:t>
            </a:r>
            <a:r>
              <a:rPr lang="en-GB" sz="2400" dirty="0" smtClean="0"/>
              <a:t> </a:t>
            </a:r>
            <a:r>
              <a:rPr lang="en-GB" sz="2400" dirty="0" err="1" smtClean="0"/>
              <a:t>mengambil</a:t>
            </a:r>
            <a:r>
              <a:rPr lang="en-GB" sz="2400" dirty="0" smtClean="0"/>
              <a:t> </a:t>
            </a:r>
            <a:r>
              <a:rPr lang="en-GB" sz="2400" dirty="0" err="1" smtClean="0"/>
              <a:t>bagian</a:t>
            </a:r>
            <a:r>
              <a:rPr lang="en-GB" sz="2400" dirty="0" smtClean="0"/>
              <a:t> </a:t>
            </a:r>
            <a:r>
              <a:rPr lang="en-GB" sz="2400" dirty="0" err="1" smtClean="0"/>
              <a:t>untuk</a:t>
            </a:r>
            <a:r>
              <a:rPr lang="en-GB" sz="2400" dirty="0" smtClean="0"/>
              <a:t> </a:t>
            </a:r>
            <a:r>
              <a:rPr lang="en-GB" sz="2400" dirty="0" err="1" smtClean="0"/>
              <a:t>ikut</a:t>
            </a:r>
            <a:r>
              <a:rPr lang="en-GB" sz="2400" dirty="0" smtClean="0"/>
              <a:t> </a:t>
            </a:r>
            <a:r>
              <a:rPr lang="en-GB" sz="2400" dirty="0" err="1" smtClean="0"/>
              <a:t>menanggung</a:t>
            </a:r>
            <a:r>
              <a:rPr lang="en-GB" sz="2400" dirty="0" smtClean="0"/>
              <a:t> </a:t>
            </a:r>
            <a:r>
              <a:rPr lang="en-GB" sz="2400" dirty="0" err="1" smtClean="0"/>
              <a:t>resiko</a:t>
            </a:r>
            <a:r>
              <a:rPr lang="en-GB" sz="2400" dirty="0" smtClean="0"/>
              <a:t> </a:t>
            </a:r>
            <a:r>
              <a:rPr lang="en-GB" sz="2400" dirty="0" err="1" smtClean="0"/>
              <a:t>dari</a:t>
            </a:r>
            <a:r>
              <a:rPr lang="en-GB" sz="2400" dirty="0" smtClean="0"/>
              <a:t> </a:t>
            </a:r>
            <a:r>
              <a:rPr lang="en-GB" sz="2400" dirty="0" err="1" smtClean="0"/>
              <a:t>kegagalan</a:t>
            </a:r>
            <a:r>
              <a:rPr lang="en-GB" sz="2400" dirty="0" smtClean="0"/>
              <a:t> </a:t>
            </a:r>
            <a:r>
              <a:rPr lang="en-GB" sz="2400" dirty="0" err="1" smtClean="0"/>
              <a:t>pembangunan</a:t>
            </a:r>
            <a:r>
              <a:rPr lang="en-GB" sz="2400" dirty="0" smtClean="0"/>
              <a:t>.</a:t>
            </a:r>
            <a:endParaRPr lang="en-US" sz="2400" dirty="0" smtClean="0"/>
          </a:p>
          <a:p>
            <a:pPr lvl="0">
              <a:buFont typeface="Wingdings" pitchFamily="2" charset="2"/>
              <a:buChar char="Ø"/>
            </a:pPr>
            <a:r>
              <a:rPr lang="en-GB" sz="2400" b="1" dirty="0" smtClean="0"/>
              <a:t>Partnership, </a:t>
            </a:r>
            <a:r>
              <a:rPr lang="en-GB" sz="2400" dirty="0" err="1" smtClean="0"/>
              <a:t>telah</a:t>
            </a:r>
            <a:r>
              <a:rPr lang="en-GB" sz="2400" dirty="0" smtClean="0"/>
              <a:t> </a:t>
            </a:r>
            <a:r>
              <a:rPr lang="en-GB" sz="2400" dirty="0" err="1" smtClean="0"/>
              <a:t>terbangun</a:t>
            </a:r>
            <a:r>
              <a:rPr lang="en-GB" sz="2400" dirty="0" smtClean="0"/>
              <a:t> </a:t>
            </a:r>
            <a:r>
              <a:rPr lang="en-GB" sz="2400" dirty="0" err="1" smtClean="0"/>
              <a:t>kerja</a:t>
            </a:r>
            <a:r>
              <a:rPr lang="en-GB" sz="2400" dirty="0" smtClean="0"/>
              <a:t> </a:t>
            </a:r>
            <a:r>
              <a:rPr lang="en-GB" sz="2400" dirty="0" err="1" smtClean="0"/>
              <a:t>sama</a:t>
            </a:r>
            <a:r>
              <a:rPr lang="en-GB" sz="2400" dirty="0" smtClean="0"/>
              <a:t> yang </a:t>
            </a:r>
            <a:r>
              <a:rPr lang="en-GB" sz="2400" dirty="0" err="1" smtClean="0"/>
              <a:t>saling</a:t>
            </a:r>
            <a:r>
              <a:rPr lang="en-GB" sz="2400" dirty="0" smtClean="0"/>
              <a:t> </a:t>
            </a:r>
            <a:r>
              <a:rPr lang="en-GB" sz="2400" dirty="0" err="1" smtClean="0"/>
              <a:t>menguntungkan</a:t>
            </a:r>
            <a:r>
              <a:rPr lang="en-GB" sz="2400" dirty="0" smtClean="0"/>
              <a:t> </a:t>
            </a:r>
            <a:r>
              <a:rPr lang="en-GB" sz="2400" dirty="0" err="1" smtClean="0"/>
              <a:t>dikalangan</a:t>
            </a:r>
            <a:r>
              <a:rPr lang="en-GB" sz="2400" dirty="0" smtClean="0"/>
              <a:t> stakeholders </a:t>
            </a:r>
            <a:r>
              <a:rPr lang="en-GB" sz="2400" dirty="0" err="1" smtClean="0"/>
              <a:t>pembangunan</a:t>
            </a:r>
            <a:r>
              <a:rPr lang="en-GB" sz="2400" dirty="0" smtClean="0"/>
              <a:t>. </a:t>
            </a:r>
            <a:endParaRPr lang="en-US" sz="2400" dirty="0" smtClean="0"/>
          </a:p>
          <a:p>
            <a:pPr lvl="0">
              <a:buFont typeface="Wingdings" pitchFamily="2" charset="2"/>
              <a:buChar char="Ø"/>
            </a:pPr>
            <a:r>
              <a:rPr lang="en-US" sz="2400" b="1" dirty="0" smtClean="0"/>
              <a:t>Self-Management, </a:t>
            </a:r>
            <a:r>
              <a:rPr lang="en-US" sz="2400" dirty="0" err="1" smtClean="0"/>
              <a:t>para</a:t>
            </a:r>
            <a:r>
              <a:rPr lang="en-US" sz="2400" dirty="0" smtClean="0"/>
              <a:t> stakeholders </a:t>
            </a:r>
            <a:r>
              <a:rPr lang="en-US" sz="2400" dirty="0" err="1" smtClean="0"/>
              <a:t>telah</a:t>
            </a:r>
            <a:r>
              <a:rPr lang="en-US" sz="2400" dirty="0" smtClean="0"/>
              <a:t> </a:t>
            </a:r>
            <a:r>
              <a:rPr lang="en-US" sz="2400" dirty="0" err="1" smtClean="0"/>
              <a:t>sampai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tahap</a:t>
            </a:r>
            <a:r>
              <a:rPr lang="en-US" sz="2400" dirty="0" smtClean="0"/>
              <a:t> </a:t>
            </a:r>
            <a:r>
              <a:rPr lang="en-US" sz="2400" dirty="0" err="1" smtClean="0"/>
              <a:t>dimana</a:t>
            </a:r>
            <a:r>
              <a:rPr lang="en-US" sz="2400" dirty="0" smtClean="0"/>
              <a:t> </a:t>
            </a:r>
            <a:r>
              <a:rPr lang="en-US" sz="2400" dirty="0" err="1" smtClean="0"/>
              <a:t>segala</a:t>
            </a:r>
            <a:r>
              <a:rPr lang="en-US" sz="2400" dirty="0" smtClean="0"/>
              <a:t> </a:t>
            </a:r>
            <a:r>
              <a:rPr lang="en-US" sz="2400" dirty="0" err="1" smtClean="0"/>
              <a:t>urusan</a:t>
            </a:r>
            <a:r>
              <a:rPr lang="en-US" sz="2400" dirty="0" smtClean="0"/>
              <a:t> </a:t>
            </a:r>
            <a:r>
              <a:rPr lang="en-US" sz="2400" dirty="0" err="1" smtClean="0"/>
              <a:t>pembangunan</a:t>
            </a:r>
            <a:r>
              <a:rPr lang="en-US" sz="2400" dirty="0" smtClean="0"/>
              <a:t> </a:t>
            </a:r>
            <a:r>
              <a:rPr lang="en-US" sz="2400" dirty="0" err="1" smtClean="0"/>
              <a:t>harus</a:t>
            </a:r>
            <a:r>
              <a:rPr lang="en-US" sz="2400" dirty="0" smtClean="0"/>
              <a:t> </a:t>
            </a:r>
            <a:r>
              <a:rPr lang="en-US" sz="2400" dirty="0" err="1" smtClean="0"/>
              <a:t>dikerjakan</a:t>
            </a:r>
            <a:r>
              <a:rPr lang="en-US" sz="2400" dirty="0" smtClean="0"/>
              <a:t> </a:t>
            </a:r>
            <a:r>
              <a:rPr lang="en-US" sz="2400" dirty="0" err="1" smtClean="0"/>
              <a:t>secara</a:t>
            </a:r>
            <a:r>
              <a:rPr lang="en-US" sz="2400" dirty="0" smtClean="0"/>
              <a:t> </a:t>
            </a:r>
            <a:r>
              <a:rPr lang="en-US" sz="2400" dirty="0" err="1" smtClean="0"/>
              <a:t>baik</a:t>
            </a:r>
            <a:r>
              <a:rPr lang="en-US" sz="2400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redbar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redbar</Template>
  <TotalTime>152</TotalTime>
  <Words>737</Words>
  <Application>Microsoft PowerPoint</Application>
  <PresentationFormat>On-screen Show (4:3)</PresentationFormat>
  <Paragraphs>49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redbar</vt:lpstr>
      <vt:lpstr>PARTISIPASI DALAM PEMBANGUNAN MASYARAKAT </vt:lpstr>
      <vt:lpstr>Pendahuluan</vt:lpstr>
      <vt:lpstr>lanjutan</vt:lpstr>
      <vt:lpstr>PENGERTIAN PARTISIPASI </vt:lpstr>
      <vt:lpstr>Asngari PS, (2005) meresumekan pengertian atau makna Partisipasi atas enam point : </vt:lpstr>
      <vt:lpstr>BENTUK DAN DERAJAT PARTISIPASI </vt:lpstr>
      <vt:lpstr>lanjutan</vt:lpstr>
      <vt:lpstr>Derajat Partisipasi. </vt:lpstr>
      <vt:lpstr>lanjutan</vt:lpstr>
      <vt:lpstr>PARTISIPASI DAN PEMBANGUNAN MASYARAKAT </vt:lpstr>
      <vt:lpstr>BEBERAPA PENDEKATAN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PARTISIPASI DALAM PEMBANGUNAN MASYARAKAT </dc:title>
  <dc:creator>user</dc:creator>
  <cp:lastModifiedBy>user</cp:lastModifiedBy>
  <cp:revision>17</cp:revision>
  <dcterms:created xsi:type="dcterms:W3CDTF">2011-09-15T07:07:15Z</dcterms:created>
  <dcterms:modified xsi:type="dcterms:W3CDTF">2011-09-30T04:43:27Z</dcterms:modified>
</cp:coreProperties>
</file>