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9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371600"/>
            <a:ext cx="7086600" cy="1143000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743200"/>
            <a:ext cx="62103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4008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400800"/>
            <a:ext cx="28956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4008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7E4387-C1E2-41F9-BA5F-742A33B2C9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9BBE1-0C7F-440C-B8D8-D95E2EC4ED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A2014-ACFF-4749-A0AC-0E284DF3AA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8BCF8-3872-4E1D-8C5F-9C0B243728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E4134-AD72-4F1F-8890-5EEDEA0C90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EDBD-C016-493C-95E7-1D8F55E456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D24B1-0D93-4F88-9D4C-1C8D41B0E7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BE142-AB3F-4CF2-A345-4A5F93C385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E8755-960E-4B7F-8B17-849424C805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D1533-7F49-4887-A784-1F672E3792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9A727-F738-4053-BB68-7BAEA893FB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32B13C-E948-421E-B559-55BC05E73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b="1" dirty="0"/>
              <a:t>PRINSIP-PRINSIP PEMBANGUNAN MASYARAKAT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Dr.Agus</a:t>
            </a:r>
            <a:r>
              <a:rPr lang="en-US" dirty="0" smtClean="0"/>
              <a:t> </a:t>
            </a:r>
            <a:r>
              <a:rPr lang="en-US" dirty="0" err="1" smtClean="0"/>
              <a:t>Sjafari,M.Si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633394"/>
          </a:xfrm>
        </p:spPr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14356"/>
            <a:ext cx="7772400" cy="538164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dirty="0" err="1"/>
              <a:t>Keutuhan</a:t>
            </a:r>
            <a:r>
              <a:rPr lang="en-GB" sz="2400" dirty="0"/>
              <a:t> (</a:t>
            </a:r>
            <a:r>
              <a:rPr lang="en-GB" sz="2400" dirty="0" err="1"/>
              <a:t>keterpaduan</a:t>
            </a:r>
            <a:r>
              <a:rPr lang="en-GB" sz="2400" dirty="0"/>
              <a:t>) </a:t>
            </a:r>
            <a:r>
              <a:rPr lang="en-GB" sz="2400" dirty="0" err="1"/>
              <a:t>proses</a:t>
            </a:r>
            <a:r>
              <a:rPr lang="en-GB" sz="2400" dirty="0"/>
              <a:t> (</a:t>
            </a:r>
            <a:r>
              <a:rPr lang="en-GB" sz="2400" i="1" dirty="0"/>
              <a:t>the integrity of process</a:t>
            </a:r>
            <a:r>
              <a:rPr lang="en-GB" sz="2400" dirty="0"/>
              <a:t>).  </a:t>
            </a:r>
            <a:r>
              <a:rPr lang="en-GB" sz="2400" dirty="0" err="1"/>
              <a:t>Proses</a:t>
            </a:r>
            <a:r>
              <a:rPr lang="en-GB" sz="2400" dirty="0"/>
              <a:t> yang </a:t>
            </a:r>
            <a:r>
              <a:rPr lang="en-GB" sz="2400" dirty="0" err="1"/>
              <a:t>digunakan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pengembangan</a:t>
            </a:r>
            <a:r>
              <a:rPr lang="en-GB" sz="2400" dirty="0"/>
              <a:t> </a:t>
            </a:r>
            <a:r>
              <a:rPr lang="en-GB" sz="2400" dirty="0" err="1"/>
              <a:t>masyarakat</a:t>
            </a:r>
            <a:r>
              <a:rPr lang="en-GB" sz="2400" dirty="0"/>
              <a:t> </a:t>
            </a:r>
            <a:r>
              <a:rPr lang="en-GB" sz="2400" dirty="0" err="1"/>
              <a:t>sama</a:t>
            </a:r>
            <a:r>
              <a:rPr lang="en-GB" sz="2400" dirty="0"/>
              <a:t> </a:t>
            </a:r>
            <a:r>
              <a:rPr lang="en-GB" sz="2400" dirty="0" err="1"/>
              <a:t>pentingnya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hasil</a:t>
            </a:r>
            <a:r>
              <a:rPr lang="en-GB" sz="2400" dirty="0"/>
              <a:t>. </a:t>
            </a:r>
            <a:endParaRPr lang="en-GB" sz="2400" dirty="0" smtClean="0"/>
          </a:p>
          <a:p>
            <a:pPr>
              <a:buFont typeface="Wingdings" pitchFamily="2" charset="2"/>
              <a:buChar char="Ø"/>
            </a:pPr>
            <a:r>
              <a:rPr lang="en-GB" sz="2400" dirty="0" err="1"/>
              <a:t>Tanpa</a:t>
            </a:r>
            <a:r>
              <a:rPr lang="en-GB" sz="2400" dirty="0"/>
              <a:t> </a:t>
            </a:r>
            <a:r>
              <a:rPr lang="en-GB" sz="2400" dirty="0" err="1"/>
              <a:t>kekerasan</a:t>
            </a:r>
            <a:r>
              <a:rPr lang="en-GB" sz="2400" dirty="0"/>
              <a:t> (</a:t>
            </a:r>
            <a:r>
              <a:rPr lang="en-GB" sz="2400" i="1" dirty="0"/>
              <a:t>non violence</a:t>
            </a:r>
            <a:r>
              <a:rPr lang="en-GB" sz="2400" dirty="0"/>
              <a:t>). 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konteks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, </a:t>
            </a:r>
            <a:r>
              <a:rPr lang="en-GB" sz="2400" dirty="0" err="1"/>
              <a:t>tanpa</a:t>
            </a:r>
            <a:r>
              <a:rPr lang="en-GB" sz="2400" dirty="0"/>
              <a:t> </a:t>
            </a:r>
            <a:r>
              <a:rPr lang="en-GB" sz="2400" dirty="0" err="1"/>
              <a:t>kekerasan</a:t>
            </a:r>
            <a:r>
              <a:rPr lang="en-GB" sz="2400" dirty="0"/>
              <a:t> </a:t>
            </a:r>
            <a:r>
              <a:rPr lang="en-GB" sz="2400" dirty="0" err="1"/>
              <a:t>mempunyai</a:t>
            </a:r>
            <a:r>
              <a:rPr lang="en-GB" sz="2400" dirty="0"/>
              <a:t> </a:t>
            </a:r>
            <a:r>
              <a:rPr lang="en-GB" sz="2400" dirty="0" err="1"/>
              <a:t>implikasi</a:t>
            </a:r>
            <a:r>
              <a:rPr lang="en-GB" sz="2400" dirty="0"/>
              <a:t>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sekedar</a:t>
            </a:r>
            <a:r>
              <a:rPr lang="en-GB" sz="2400" dirty="0"/>
              <a:t> </a:t>
            </a:r>
            <a:r>
              <a:rPr lang="en-GB" sz="2400" dirty="0" err="1"/>
              <a:t>tanpa</a:t>
            </a:r>
            <a:r>
              <a:rPr lang="en-GB" sz="2400" dirty="0"/>
              <a:t> </a:t>
            </a:r>
            <a:r>
              <a:rPr lang="en-GB" sz="2400" dirty="0" err="1"/>
              <a:t>kekerasan</a:t>
            </a:r>
            <a:r>
              <a:rPr lang="en-GB" sz="2400" dirty="0"/>
              <a:t> </a:t>
            </a:r>
            <a:r>
              <a:rPr lang="en-GB" sz="2400" dirty="0" err="1"/>
              <a:t>fisik</a:t>
            </a:r>
            <a:r>
              <a:rPr lang="en-GB" sz="2400" dirty="0"/>
              <a:t> </a:t>
            </a:r>
            <a:r>
              <a:rPr lang="en-GB" sz="2400" dirty="0" err="1"/>
              <a:t>diantara</a:t>
            </a:r>
            <a:r>
              <a:rPr lang="en-GB" sz="2400" dirty="0"/>
              <a:t> </a:t>
            </a:r>
            <a:r>
              <a:rPr lang="en-GB" sz="2400" dirty="0" err="1"/>
              <a:t>penduduk</a:t>
            </a:r>
            <a:r>
              <a:rPr lang="en-GB" sz="2400" dirty="0"/>
              <a:t>. </a:t>
            </a:r>
            <a:endParaRPr lang="en-GB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Inklusif</a:t>
            </a:r>
            <a:r>
              <a:rPr lang="en-US" sz="2400" dirty="0"/>
              <a:t> (</a:t>
            </a:r>
            <a:r>
              <a:rPr lang="en-US" sz="2400" i="1" dirty="0"/>
              <a:t>inclusiveness</a:t>
            </a:r>
            <a:r>
              <a:rPr lang="en-US" sz="2400" dirty="0"/>
              <a:t>). 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kekerasan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Konsensus</a:t>
            </a:r>
            <a:r>
              <a:rPr lang="en-US" sz="2400" dirty="0"/>
              <a:t> (</a:t>
            </a:r>
            <a:r>
              <a:rPr lang="en-US" sz="2400" i="1" dirty="0"/>
              <a:t>consensus</a:t>
            </a:r>
            <a:r>
              <a:rPr lang="en-US" sz="2400" dirty="0"/>
              <a:t>).  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kekerasan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inklusifness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dibangun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konsensus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konsensus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diterapkan</a:t>
            </a:r>
            <a:r>
              <a:rPr lang="en-US" sz="2400" dirty="0"/>
              <a:t> </a:t>
            </a:r>
            <a:r>
              <a:rPr lang="en-US" sz="2400" dirty="0" err="1"/>
              <a:t>sebisa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704832"/>
          </a:xfrm>
        </p:spPr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57232"/>
            <a:ext cx="7772400" cy="52387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err="1"/>
              <a:t>Kerjasama</a:t>
            </a:r>
            <a:r>
              <a:rPr lang="en-US" sz="2400" dirty="0"/>
              <a:t> (</a:t>
            </a:r>
            <a:r>
              <a:rPr lang="en-US" sz="2400" i="1" dirty="0"/>
              <a:t>co-operation</a:t>
            </a:r>
            <a:r>
              <a:rPr lang="en-US" sz="2400" dirty="0"/>
              <a:t>).   </a:t>
            </a:r>
            <a:r>
              <a:rPr lang="en-US" sz="2400" dirty="0" err="1"/>
              <a:t>Perspektif</a:t>
            </a:r>
            <a:r>
              <a:rPr lang="en-US" sz="2400" dirty="0"/>
              <a:t> </a:t>
            </a:r>
            <a:r>
              <a:rPr lang="en-US" sz="2400" dirty="0" err="1"/>
              <a:t>ekologis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kekerasan</a:t>
            </a:r>
            <a:r>
              <a:rPr lang="en-US" sz="2400" dirty="0"/>
              <a:t> </a:t>
            </a:r>
            <a:r>
              <a:rPr lang="en-US" sz="2400" dirty="0" err="1"/>
              <a:t>menekankan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kerjasama</a:t>
            </a:r>
            <a:r>
              <a:rPr lang="en-US" sz="2400" dirty="0"/>
              <a:t> </a:t>
            </a:r>
            <a:r>
              <a:rPr lang="en-US" sz="2400" dirty="0" err="1"/>
              <a:t>dibanding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persaingan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Partisipasi</a:t>
            </a:r>
            <a:r>
              <a:rPr lang="en-US" sz="2400" dirty="0"/>
              <a:t> (</a:t>
            </a:r>
            <a:r>
              <a:rPr lang="en-US" sz="2400" i="1" dirty="0"/>
              <a:t>participation</a:t>
            </a:r>
            <a:r>
              <a:rPr lang="en-US" sz="2400" dirty="0"/>
              <a:t>). 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tercapainya</a:t>
            </a:r>
            <a:r>
              <a:rPr lang="en-US" sz="2400" dirty="0"/>
              <a:t> </a:t>
            </a:r>
            <a:r>
              <a:rPr lang="en-US" sz="2400" dirty="0" err="1"/>
              <a:t>partisipasi</a:t>
            </a:r>
            <a:r>
              <a:rPr lang="en-US" sz="2400" dirty="0"/>
              <a:t> yang </a:t>
            </a:r>
            <a:r>
              <a:rPr lang="en-US" sz="2400" dirty="0" err="1"/>
              <a:t>maksimal</a:t>
            </a:r>
            <a:r>
              <a:rPr lang="en-US" sz="2400" dirty="0"/>
              <a:t>,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GB" sz="2400" dirty="0" err="1"/>
              <a:t>Pembatasan</a:t>
            </a:r>
            <a:r>
              <a:rPr lang="en-GB" sz="2400" dirty="0"/>
              <a:t> (</a:t>
            </a:r>
            <a:r>
              <a:rPr lang="en-GB" sz="2400" dirty="0" err="1"/>
              <a:t>perumusan</a:t>
            </a:r>
            <a:r>
              <a:rPr lang="en-GB" sz="2400" dirty="0"/>
              <a:t>) </a:t>
            </a:r>
            <a:r>
              <a:rPr lang="en-GB" sz="2400" dirty="0" err="1"/>
              <a:t>kebutuhan</a:t>
            </a:r>
            <a:r>
              <a:rPr lang="en-GB" sz="2400" dirty="0"/>
              <a:t>  (</a:t>
            </a:r>
            <a:r>
              <a:rPr lang="en-GB" sz="2400" i="1" dirty="0"/>
              <a:t>defining need</a:t>
            </a:r>
            <a:r>
              <a:rPr lang="en-GB" sz="2400" dirty="0"/>
              <a:t>).  </a:t>
            </a:r>
            <a:r>
              <a:rPr lang="fi-FI" sz="2400" dirty="0"/>
              <a:t>Pertama, pengembangan masyarakat harus mampu menemukan kesepakatan diantara berbagai variasi kebutuhan masyarakat.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Tujuan</a:t>
            </a:r>
            <a:r>
              <a:rPr lang="en-GB" sz="2400" dirty="0" smtClean="0"/>
              <a:t> </a:t>
            </a:r>
            <a:r>
              <a:rPr lang="en-GB" sz="2400" dirty="0" err="1"/>
              <a:t>pembangunan</a:t>
            </a:r>
            <a:r>
              <a:rPr lang="en-GB" sz="2400" dirty="0"/>
              <a:t> </a:t>
            </a:r>
            <a:r>
              <a:rPr lang="en-GB" sz="2400" dirty="0" err="1"/>
              <a:t>kita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b="1" dirty="0" err="1"/>
              <a:t>pembangunan</a:t>
            </a:r>
            <a:r>
              <a:rPr lang="en-GB" sz="2400" b="1" dirty="0"/>
              <a:t> </a:t>
            </a:r>
            <a:r>
              <a:rPr lang="en-GB" sz="2400" b="1" dirty="0" err="1"/>
              <a:t>manusia</a:t>
            </a:r>
            <a:r>
              <a:rPr lang="en-GB" sz="2400" b="1" dirty="0"/>
              <a:t> </a:t>
            </a:r>
            <a:r>
              <a:rPr lang="en-GB" sz="2400" b="1" dirty="0" err="1"/>
              <a:t>seutuhnya</a:t>
            </a:r>
            <a:r>
              <a:rPr lang="en-GB" sz="2400" dirty="0"/>
              <a:t>. </a:t>
            </a:r>
            <a:endParaRPr lang="en-GB" sz="2400" dirty="0" smtClean="0"/>
          </a:p>
          <a:p>
            <a:r>
              <a:rPr lang="en-GB" sz="2400" dirty="0"/>
              <a:t>Dari </a:t>
            </a:r>
            <a:r>
              <a:rPr lang="en-GB" sz="2400" dirty="0" err="1"/>
              <a:t>pengertian</a:t>
            </a:r>
            <a:r>
              <a:rPr lang="en-GB" sz="2400" dirty="0"/>
              <a:t> </a:t>
            </a:r>
            <a:r>
              <a:rPr lang="en-GB" sz="2400" dirty="0" err="1"/>
              <a:t>tersebut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dipahami</a:t>
            </a:r>
            <a:r>
              <a:rPr lang="en-GB" sz="2400" dirty="0"/>
              <a:t> </a:t>
            </a:r>
            <a:r>
              <a:rPr lang="en-GB" sz="2400" dirty="0" err="1"/>
              <a:t>bahwa</a:t>
            </a:r>
            <a:r>
              <a:rPr lang="en-GB" sz="2400" dirty="0"/>
              <a:t> </a:t>
            </a:r>
            <a:r>
              <a:rPr lang="en-GB" sz="2400" dirty="0" err="1"/>
              <a:t>pembangunan</a:t>
            </a:r>
            <a:r>
              <a:rPr lang="en-GB" sz="2400" dirty="0"/>
              <a:t> </a:t>
            </a:r>
            <a:r>
              <a:rPr lang="en-GB" sz="2400" dirty="0" err="1"/>
              <a:t>harus</a:t>
            </a:r>
            <a:r>
              <a:rPr lang="en-GB" sz="2400" dirty="0"/>
              <a:t> </a:t>
            </a:r>
            <a:r>
              <a:rPr lang="en-GB" sz="2400" dirty="0" err="1"/>
              <a:t>menyangkut</a:t>
            </a:r>
            <a:r>
              <a:rPr lang="en-GB" sz="2400" dirty="0"/>
              <a:t> </a:t>
            </a:r>
            <a:r>
              <a:rPr lang="en-GB" sz="2400" dirty="0" err="1"/>
              <a:t>manusia</a:t>
            </a:r>
            <a:r>
              <a:rPr lang="en-GB" sz="2400" dirty="0"/>
              <a:t> </a:t>
            </a:r>
            <a:r>
              <a:rPr lang="en-GB" sz="2400" dirty="0" err="1"/>
              <a:t>beserta</a:t>
            </a:r>
            <a:r>
              <a:rPr lang="en-GB" sz="2400" dirty="0"/>
              <a:t> </a:t>
            </a:r>
            <a:r>
              <a:rPr lang="en-GB" sz="2400" dirty="0" err="1"/>
              <a:t>lingkungannya</a:t>
            </a:r>
            <a:r>
              <a:rPr lang="en-GB" sz="2400" dirty="0"/>
              <a:t>, </a:t>
            </a:r>
            <a:r>
              <a:rPr lang="en-GB" sz="2400" dirty="0" err="1"/>
              <a:t>baik</a:t>
            </a:r>
            <a:r>
              <a:rPr lang="en-GB" sz="2400" dirty="0"/>
              <a:t> </a:t>
            </a:r>
            <a:r>
              <a:rPr lang="en-GB" sz="2400" dirty="0" err="1"/>
              <a:t>lingkungan</a:t>
            </a:r>
            <a:r>
              <a:rPr lang="en-GB" sz="2400" dirty="0"/>
              <a:t> </a:t>
            </a:r>
            <a:r>
              <a:rPr lang="en-GB" sz="2400" dirty="0" err="1"/>
              <a:t>fisik</a:t>
            </a:r>
            <a:r>
              <a:rPr lang="en-GB" sz="2400" dirty="0"/>
              <a:t> (material, </a:t>
            </a:r>
            <a:r>
              <a:rPr lang="en-GB" sz="2400" dirty="0" err="1"/>
              <a:t>lahiriah</a:t>
            </a:r>
            <a:r>
              <a:rPr lang="en-GB" sz="2400" dirty="0"/>
              <a:t>) </a:t>
            </a:r>
            <a:r>
              <a:rPr lang="en-GB" sz="2400" dirty="0" err="1"/>
              <a:t>maupun</a:t>
            </a:r>
            <a:r>
              <a:rPr lang="en-GB" sz="2400" dirty="0"/>
              <a:t> non </a:t>
            </a:r>
            <a:r>
              <a:rPr lang="en-GB" sz="2400" dirty="0" err="1"/>
              <a:t>fisik</a:t>
            </a:r>
            <a:r>
              <a:rPr lang="en-GB" sz="2400" dirty="0"/>
              <a:t> (immaterial, </a:t>
            </a:r>
            <a:r>
              <a:rPr lang="en-GB" sz="2400" dirty="0" err="1"/>
              <a:t>batiniah</a:t>
            </a:r>
            <a:r>
              <a:rPr lang="en-GB" sz="2400" dirty="0" smtClean="0"/>
              <a:t>).</a:t>
            </a:r>
          </a:p>
          <a:p>
            <a:r>
              <a:rPr lang="en-GB" sz="2400" dirty="0" err="1"/>
              <a:t>Meskipun</a:t>
            </a:r>
            <a:r>
              <a:rPr lang="en-GB" sz="2400" dirty="0"/>
              <a:t> </a:t>
            </a:r>
            <a:r>
              <a:rPr lang="en-GB" sz="2400" dirty="0" err="1"/>
              <a:t>demikian</a:t>
            </a:r>
            <a:r>
              <a:rPr lang="en-GB" sz="2400" dirty="0"/>
              <a:t>, </a:t>
            </a:r>
            <a:r>
              <a:rPr lang="en-GB" sz="2400" dirty="0" err="1"/>
              <a:t>aspek</a:t>
            </a:r>
            <a:r>
              <a:rPr lang="en-GB" sz="2400" dirty="0"/>
              <a:t> </a:t>
            </a:r>
            <a:r>
              <a:rPr lang="en-GB" sz="2400" dirty="0" err="1"/>
              <a:t>lahiriah</a:t>
            </a:r>
            <a:r>
              <a:rPr lang="en-GB" sz="2400" dirty="0"/>
              <a:t> </a:t>
            </a:r>
            <a:r>
              <a:rPr lang="en-GB" sz="2400" dirty="0" err="1"/>
              <a:t>sering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/>
              <a:t>salah</a:t>
            </a:r>
            <a:r>
              <a:rPr lang="en-GB" sz="2400" dirty="0"/>
              <a:t> </a:t>
            </a:r>
            <a:r>
              <a:rPr lang="en-GB" sz="2400" dirty="0" err="1"/>
              <a:t>satu</a:t>
            </a:r>
            <a:r>
              <a:rPr lang="en-GB" sz="2400" dirty="0"/>
              <a:t> </a:t>
            </a:r>
            <a:r>
              <a:rPr lang="en-GB" sz="2400" dirty="0" err="1"/>
              <a:t>indikator</a:t>
            </a:r>
            <a:r>
              <a:rPr lang="en-GB" sz="2400" dirty="0"/>
              <a:t> </a:t>
            </a:r>
            <a:r>
              <a:rPr lang="en-GB" sz="2400" dirty="0" err="1"/>
              <a:t>dominan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mengukur</a:t>
            </a:r>
            <a:r>
              <a:rPr lang="en-GB" sz="2400" dirty="0"/>
              <a:t> </a:t>
            </a:r>
            <a:r>
              <a:rPr lang="en-GB" sz="2400" dirty="0" err="1"/>
              <a:t>peningkatan</a:t>
            </a:r>
            <a:r>
              <a:rPr lang="en-GB" sz="2400" dirty="0"/>
              <a:t> </a:t>
            </a:r>
            <a:r>
              <a:rPr lang="en-GB" sz="2400" dirty="0" err="1"/>
              <a:t>kesejahteraan</a:t>
            </a:r>
            <a:r>
              <a:rPr lang="en-GB" sz="2400" dirty="0"/>
              <a:t> </a:t>
            </a:r>
            <a:r>
              <a:rPr lang="en-GB" sz="2400" dirty="0" err="1"/>
              <a:t>masyarakat</a:t>
            </a:r>
            <a:r>
              <a:rPr lang="en-GB" sz="2400" dirty="0"/>
              <a:t>.  Hal </a:t>
            </a:r>
            <a:r>
              <a:rPr lang="en-GB" sz="2400" dirty="0" err="1"/>
              <a:t>tersebut</a:t>
            </a:r>
            <a:r>
              <a:rPr lang="en-GB" sz="2400" dirty="0"/>
              <a:t> </a:t>
            </a:r>
            <a:r>
              <a:rPr lang="en-GB" sz="2400" dirty="0" err="1"/>
              <a:t>ditandai</a:t>
            </a:r>
            <a:r>
              <a:rPr lang="en-GB" sz="2400" dirty="0"/>
              <a:t> </a:t>
            </a:r>
            <a:r>
              <a:rPr lang="en-GB" sz="2400" dirty="0" err="1"/>
              <a:t>adanya</a:t>
            </a:r>
            <a:r>
              <a:rPr lang="en-GB" sz="2400" dirty="0"/>
              <a:t> </a:t>
            </a:r>
            <a:r>
              <a:rPr lang="en-GB" sz="2400" dirty="0" err="1"/>
              <a:t>indikator</a:t>
            </a:r>
            <a:r>
              <a:rPr lang="en-GB" sz="2400" dirty="0"/>
              <a:t> </a:t>
            </a:r>
            <a:r>
              <a:rPr lang="en-GB" sz="2400" dirty="0" err="1"/>
              <a:t>fisik</a:t>
            </a:r>
            <a:r>
              <a:rPr lang="en-GB" sz="2400" dirty="0"/>
              <a:t> (</a:t>
            </a:r>
            <a:r>
              <a:rPr lang="en-GB" sz="2400" dirty="0" err="1"/>
              <a:t>perumahan</a:t>
            </a:r>
            <a:r>
              <a:rPr lang="en-GB" sz="2400" dirty="0"/>
              <a:t>, </a:t>
            </a:r>
            <a:r>
              <a:rPr lang="en-GB" sz="2400" dirty="0" err="1"/>
              <a:t>sandang</a:t>
            </a:r>
            <a:r>
              <a:rPr lang="en-GB" sz="2400" dirty="0"/>
              <a:t>,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papan</a:t>
            </a:r>
            <a:r>
              <a:rPr lang="en-GB" sz="2400" dirty="0"/>
              <a:t>)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menentukan</a:t>
            </a:r>
            <a:r>
              <a:rPr lang="en-GB" sz="2400" dirty="0"/>
              <a:t> </a:t>
            </a:r>
            <a:r>
              <a:rPr lang="en-GB" sz="2400" dirty="0" err="1"/>
              <a:t>tingkat</a:t>
            </a:r>
            <a:r>
              <a:rPr lang="en-GB" sz="2400" dirty="0"/>
              <a:t> </a:t>
            </a:r>
            <a:r>
              <a:rPr lang="en-GB" sz="2400" dirty="0" err="1"/>
              <a:t>kesejahteraan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keluarga</a:t>
            </a:r>
            <a:r>
              <a:rPr lang="en-GB" sz="2400" dirty="0"/>
              <a:t>.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/>
              <a:t>Penilaian</a:t>
            </a:r>
            <a:r>
              <a:rPr lang="en-GB" sz="2400" dirty="0"/>
              <a:t> </a:t>
            </a:r>
            <a:r>
              <a:rPr lang="en-GB" sz="2400" dirty="0" err="1"/>
              <a:t>terhadap</a:t>
            </a:r>
            <a:r>
              <a:rPr lang="en-GB" sz="2400" dirty="0"/>
              <a:t> </a:t>
            </a:r>
            <a:r>
              <a:rPr lang="en-GB" sz="2400" dirty="0" err="1"/>
              <a:t>pelaksanaan</a:t>
            </a:r>
            <a:r>
              <a:rPr lang="en-GB" sz="2400" dirty="0"/>
              <a:t> </a:t>
            </a:r>
            <a:r>
              <a:rPr lang="en-GB" sz="2400" dirty="0" err="1"/>
              <a:t>pembangunan</a:t>
            </a:r>
            <a:r>
              <a:rPr lang="en-GB" sz="2400" dirty="0"/>
              <a:t> </a:t>
            </a:r>
            <a:r>
              <a:rPr lang="en-GB" sz="2400" dirty="0" err="1"/>
              <a:t>selama</a:t>
            </a:r>
            <a:r>
              <a:rPr lang="en-GB" sz="2400" dirty="0"/>
              <a:t> era </a:t>
            </a:r>
            <a:r>
              <a:rPr lang="en-GB" sz="2400" dirty="0" err="1"/>
              <a:t>Orde</a:t>
            </a:r>
            <a:r>
              <a:rPr lang="en-GB" sz="2400" dirty="0"/>
              <a:t> </a:t>
            </a:r>
            <a:r>
              <a:rPr lang="en-GB" sz="2400" dirty="0" err="1"/>
              <a:t>Baru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dikelompokkan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 smtClean="0"/>
              <a:t>dua</a:t>
            </a:r>
            <a:r>
              <a:rPr lang="en-GB" sz="2400" dirty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err="1"/>
              <a:t>Kelompok</a:t>
            </a:r>
            <a:r>
              <a:rPr lang="en-GB" sz="2800" dirty="0"/>
              <a:t> </a:t>
            </a:r>
            <a:r>
              <a:rPr lang="en-GB" sz="2800" dirty="0" err="1"/>
              <a:t>pertama</a:t>
            </a:r>
            <a:r>
              <a:rPr lang="en-GB" sz="2800" dirty="0"/>
              <a:t> </a:t>
            </a:r>
            <a:r>
              <a:rPr lang="en-GB" sz="2800" dirty="0" err="1"/>
              <a:t>mangatakan</a:t>
            </a:r>
            <a:r>
              <a:rPr lang="en-GB" sz="2800" dirty="0"/>
              <a:t> </a:t>
            </a:r>
            <a:r>
              <a:rPr lang="en-GB" sz="2800" dirty="0" err="1"/>
              <a:t>bahwa</a:t>
            </a:r>
            <a:r>
              <a:rPr lang="en-GB" sz="2800" dirty="0"/>
              <a:t> </a:t>
            </a:r>
            <a:r>
              <a:rPr lang="en-GB" sz="2800" dirty="0" err="1"/>
              <a:t>pembangunan</a:t>
            </a:r>
            <a:r>
              <a:rPr lang="en-GB" sz="2800" dirty="0"/>
              <a:t> </a:t>
            </a:r>
            <a:r>
              <a:rPr lang="en-GB" sz="2800" dirty="0" err="1"/>
              <a:t>selama</a:t>
            </a:r>
            <a:r>
              <a:rPr lang="en-GB" sz="2800" dirty="0"/>
              <a:t> </a:t>
            </a:r>
            <a:r>
              <a:rPr lang="en-GB" sz="2800" dirty="0" err="1"/>
              <a:t>orde</a:t>
            </a:r>
            <a:r>
              <a:rPr lang="en-GB" sz="2800" dirty="0"/>
              <a:t> </a:t>
            </a:r>
            <a:r>
              <a:rPr lang="en-GB" sz="2800" dirty="0" err="1"/>
              <a:t>baru</a:t>
            </a:r>
            <a:r>
              <a:rPr lang="en-GB" sz="2800" dirty="0"/>
              <a:t> </a:t>
            </a:r>
            <a:r>
              <a:rPr lang="en-GB" sz="2800" dirty="0" err="1"/>
              <a:t>cukup</a:t>
            </a:r>
            <a:r>
              <a:rPr lang="en-GB" sz="2800" dirty="0"/>
              <a:t> </a:t>
            </a:r>
            <a:r>
              <a:rPr lang="en-GB" sz="2800" dirty="0" err="1"/>
              <a:t>berhasil</a:t>
            </a:r>
            <a:r>
              <a:rPr lang="en-GB" sz="2800" dirty="0"/>
              <a:t>, </a:t>
            </a:r>
            <a:r>
              <a:rPr lang="en-GB" sz="2800" dirty="0" err="1"/>
              <a:t>hal</a:t>
            </a:r>
            <a:r>
              <a:rPr lang="en-GB" sz="2800" dirty="0"/>
              <a:t> </a:t>
            </a:r>
            <a:r>
              <a:rPr lang="en-GB" sz="2800" dirty="0" err="1"/>
              <a:t>tersebut</a:t>
            </a:r>
            <a:r>
              <a:rPr lang="en-GB" sz="2800" dirty="0"/>
              <a:t> </a:t>
            </a:r>
            <a:r>
              <a:rPr lang="en-GB" sz="2800" dirty="0" err="1"/>
              <a:t>ditandai</a:t>
            </a:r>
            <a:r>
              <a:rPr lang="en-GB" sz="2800" dirty="0"/>
              <a:t> </a:t>
            </a:r>
            <a:r>
              <a:rPr lang="en-GB" sz="2800" dirty="0" err="1"/>
              <a:t>dengan</a:t>
            </a:r>
            <a:r>
              <a:rPr lang="en-GB" sz="2800" dirty="0"/>
              <a:t> </a:t>
            </a:r>
            <a:r>
              <a:rPr lang="en-GB" sz="2800" dirty="0" err="1"/>
              <a:t>adanya</a:t>
            </a:r>
            <a:r>
              <a:rPr lang="en-GB" sz="2800" dirty="0"/>
              <a:t> </a:t>
            </a:r>
            <a:r>
              <a:rPr lang="en-GB" sz="2800" dirty="0" err="1"/>
              <a:t>peningkatan</a:t>
            </a:r>
            <a:r>
              <a:rPr lang="en-GB" sz="2800" dirty="0"/>
              <a:t> </a:t>
            </a:r>
            <a:r>
              <a:rPr lang="en-GB" sz="2800" dirty="0" err="1"/>
              <a:t>pendapatan</a:t>
            </a:r>
            <a:r>
              <a:rPr lang="en-GB" sz="2800" dirty="0"/>
              <a:t> per </a:t>
            </a:r>
            <a:r>
              <a:rPr lang="en-GB" sz="2800" dirty="0" err="1"/>
              <a:t>kapita</a:t>
            </a:r>
            <a:r>
              <a:rPr lang="en-GB" sz="2800" dirty="0"/>
              <a:t> </a:t>
            </a:r>
            <a:r>
              <a:rPr lang="en-GB" sz="2800" dirty="0" err="1"/>
              <a:t>masyarakat</a:t>
            </a:r>
            <a:r>
              <a:rPr lang="en-GB" sz="2800" dirty="0"/>
              <a:t> </a:t>
            </a:r>
            <a:r>
              <a:rPr lang="en-GB" sz="2800" dirty="0" smtClean="0"/>
              <a:t>Indonesia.</a:t>
            </a:r>
          </a:p>
          <a:p>
            <a:r>
              <a:rPr lang="en-GB" sz="2800" dirty="0" err="1"/>
              <a:t>Namun</a:t>
            </a:r>
            <a:r>
              <a:rPr lang="en-GB" sz="2800" dirty="0"/>
              <a:t>, </a:t>
            </a:r>
            <a:r>
              <a:rPr lang="en-GB" sz="2800" dirty="0" err="1"/>
              <a:t>kelompok</a:t>
            </a:r>
            <a:r>
              <a:rPr lang="en-GB" sz="2800" dirty="0"/>
              <a:t> lain </a:t>
            </a:r>
            <a:r>
              <a:rPr lang="en-GB" sz="2800" dirty="0" err="1"/>
              <a:t>mengatakan</a:t>
            </a:r>
            <a:r>
              <a:rPr lang="en-GB" sz="2800" dirty="0"/>
              <a:t> </a:t>
            </a:r>
            <a:r>
              <a:rPr lang="en-GB" sz="2800" dirty="0" err="1"/>
              <a:t>bahwa</a:t>
            </a:r>
            <a:r>
              <a:rPr lang="en-GB" sz="2800" dirty="0"/>
              <a:t> </a:t>
            </a:r>
            <a:r>
              <a:rPr lang="en-GB" sz="2800" dirty="0" err="1"/>
              <a:t>pembangunan</a:t>
            </a:r>
            <a:r>
              <a:rPr lang="en-GB" sz="2800" dirty="0"/>
              <a:t> </a:t>
            </a:r>
            <a:r>
              <a:rPr lang="en-GB" sz="2800" dirty="0" err="1"/>
              <a:t>selama</a:t>
            </a:r>
            <a:r>
              <a:rPr lang="en-GB" sz="2800" dirty="0"/>
              <a:t> </a:t>
            </a:r>
            <a:r>
              <a:rPr lang="en-GB" sz="2800" dirty="0" err="1"/>
              <a:t>orde</a:t>
            </a:r>
            <a:r>
              <a:rPr lang="en-GB" sz="2800" dirty="0"/>
              <a:t> </a:t>
            </a:r>
            <a:r>
              <a:rPr lang="en-GB" sz="2800" dirty="0" err="1"/>
              <a:t>baru</a:t>
            </a:r>
            <a:r>
              <a:rPr lang="en-GB" sz="2800" dirty="0"/>
              <a:t> </a:t>
            </a:r>
            <a:r>
              <a:rPr lang="en-GB" sz="2800" dirty="0" err="1"/>
              <a:t>telah</a:t>
            </a:r>
            <a:r>
              <a:rPr lang="en-GB" sz="2800" dirty="0"/>
              <a:t> </a:t>
            </a:r>
            <a:r>
              <a:rPr lang="en-GB" sz="2800" dirty="0" err="1"/>
              <a:t>menjadikan</a:t>
            </a:r>
            <a:r>
              <a:rPr lang="en-GB" sz="2800" dirty="0"/>
              <a:t> </a:t>
            </a:r>
            <a:r>
              <a:rPr lang="en-GB" sz="2800" b="1" dirty="0" err="1"/>
              <a:t>masyarakat</a:t>
            </a:r>
            <a:r>
              <a:rPr lang="en-GB" sz="2800" b="1" dirty="0"/>
              <a:t> </a:t>
            </a:r>
            <a:r>
              <a:rPr lang="en-GB" sz="2800" b="1" dirty="0" err="1"/>
              <a:t>sebagai</a:t>
            </a:r>
            <a:r>
              <a:rPr lang="en-GB" sz="2800" b="1" dirty="0"/>
              <a:t> </a:t>
            </a:r>
            <a:r>
              <a:rPr lang="en-GB" sz="2800" b="1" dirty="0" err="1"/>
              <a:t>obyek</a:t>
            </a:r>
            <a:r>
              <a:rPr lang="en-GB" sz="2800" b="1" dirty="0"/>
              <a:t> </a:t>
            </a:r>
            <a:r>
              <a:rPr lang="en-GB" sz="2800" b="1" dirty="0" err="1"/>
              <a:t>pembangunan</a:t>
            </a:r>
            <a:r>
              <a:rPr lang="en-GB" sz="2800" dirty="0"/>
              <a:t>, </a:t>
            </a:r>
            <a:r>
              <a:rPr lang="en-GB" sz="2800" dirty="0" err="1"/>
              <a:t>belum</a:t>
            </a:r>
            <a:r>
              <a:rPr lang="en-GB" sz="2800" dirty="0"/>
              <a:t> </a:t>
            </a:r>
            <a:r>
              <a:rPr lang="en-GB" sz="2800" dirty="0" err="1"/>
              <a:t>menjadi</a:t>
            </a:r>
            <a:r>
              <a:rPr lang="en-GB" sz="2800" dirty="0"/>
              <a:t> </a:t>
            </a:r>
            <a:r>
              <a:rPr lang="en-GB" sz="2800" b="1" dirty="0" err="1"/>
              <a:t>subyek</a:t>
            </a:r>
            <a:r>
              <a:rPr lang="en-GB" sz="2800" b="1" dirty="0"/>
              <a:t> </a:t>
            </a:r>
            <a:r>
              <a:rPr lang="en-GB" sz="2800" b="1" dirty="0" err="1"/>
              <a:t>pembangunan</a:t>
            </a:r>
            <a:r>
              <a:rPr lang="en-GB" sz="2800" dirty="0"/>
              <a:t>.  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7772400" cy="4572000"/>
          </a:xfrm>
        </p:spPr>
        <p:txBody>
          <a:bodyPr/>
          <a:lstStyle/>
          <a:p>
            <a:r>
              <a:rPr lang="en-GB" sz="2200" dirty="0" err="1"/>
              <a:t>Dalam</a:t>
            </a:r>
            <a:r>
              <a:rPr lang="en-GB" sz="2200" dirty="0"/>
              <a:t> </a:t>
            </a:r>
            <a:r>
              <a:rPr lang="en-GB" sz="2200" dirty="0" err="1"/>
              <a:t>pembangunan</a:t>
            </a:r>
            <a:r>
              <a:rPr lang="en-GB" sz="2200" dirty="0"/>
              <a:t>, </a:t>
            </a:r>
            <a:r>
              <a:rPr lang="en-GB" sz="2200" dirty="0" err="1"/>
              <a:t>sasaran</a:t>
            </a:r>
            <a:r>
              <a:rPr lang="en-GB" sz="2200" dirty="0"/>
              <a:t> </a:t>
            </a:r>
            <a:r>
              <a:rPr lang="en-GB" sz="2200" dirty="0" err="1"/>
              <a:t>umumnya</a:t>
            </a:r>
            <a:r>
              <a:rPr lang="en-GB" sz="2200" dirty="0"/>
              <a:t> </a:t>
            </a:r>
            <a:r>
              <a:rPr lang="en-GB" sz="2200" dirty="0" err="1"/>
              <a:t>ditujukan</a:t>
            </a:r>
            <a:r>
              <a:rPr lang="en-GB" sz="2200" dirty="0"/>
              <a:t> </a:t>
            </a:r>
            <a:r>
              <a:rPr lang="en-GB" sz="2200" dirty="0" err="1"/>
              <a:t>pada</a:t>
            </a:r>
            <a:r>
              <a:rPr lang="en-GB" sz="2200" dirty="0"/>
              <a:t> </a:t>
            </a: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/>
              <a:t>sumberdaya</a:t>
            </a:r>
            <a:r>
              <a:rPr lang="en-GB" sz="2200" dirty="0"/>
              <a:t> </a:t>
            </a:r>
            <a:r>
              <a:rPr lang="en-GB" sz="2200" dirty="0" err="1"/>
              <a:t>manusia</a:t>
            </a:r>
            <a:r>
              <a:rPr lang="en-GB" sz="2200" dirty="0"/>
              <a:t> agar </a:t>
            </a:r>
            <a:r>
              <a:rPr lang="en-GB" sz="2200" dirty="0" err="1"/>
              <a:t>tercapai</a:t>
            </a:r>
            <a:r>
              <a:rPr lang="en-GB" sz="2200" dirty="0"/>
              <a:t> </a:t>
            </a:r>
            <a:r>
              <a:rPr lang="en-GB" sz="2200" dirty="0" err="1"/>
              <a:t>kualitas</a:t>
            </a:r>
            <a:r>
              <a:rPr lang="en-GB" sz="2200" dirty="0"/>
              <a:t> </a:t>
            </a:r>
            <a:r>
              <a:rPr lang="en-GB" sz="2200" dirty="0" err="1"/>
              <a:t>masyarakat</a:t>
            </a:r>
            <a:r>
              <a:rPr lang="en-GB" sz="2200" dirty="0"/>
              <a:t> yang </a:t>
            </a:r>
            <a:r>
              <a:rPr lang="en-GB" sz="2200" dirty="0" err="1"/>
              <a:t>maju</a:t>
            </a:r>
            <a:r>
              <a:rPr lang="en-GB" sz="2200" dirty="0"/>
              <a:t> </a:t>
            </a:r>
            <a:r>
              <a:rPr lang="en-GB" sz="2200" dirty="0" err="1"/>
              <a:t>dan</a:t>
            </a:r>
            <a:r>
              <a:rPr lang="en-GB" sz="2200" dirty="0"/>
              <a:t> </a:t>
            </a:r>
            <a:r>
              <a:rPr lang="en-GB" sz="2200" dirty="0" err="1"/>
              <a:t>mandiri</a:t>
            </a:r>
            <a:r>
              <a:rPr lang="en-GB" sz="2200" dirty="0"/>
              <a:t>.  </a:t>
            </a:r>
            <a:r>
              <a:rPr lang="en-GB" sz="2200" dirty="0" err="1"/>
              <a:t>Oleh</a:t>
            </a:r>
            <a:r>
              <a:rPr lang="en-GB" sz="2200" dirty="0"/>
              <a:t> </a:t>
            </a:r>
            <a:r>
              <a:rPr lang="en-GB" sz="2200" dirty="0" err="1"/>
              <a:t>karenanya</a:t>
            </a:r>
            <a:r>
              <a:rPr lang="en-GB" sz="2200" dirty="0"/>
              <a:t>, </a:t>
            </a:r>
            <a:r>
              <a:rPr lang="en-GB" sz="2200" dirty="0" err="1"/>
              <a:t>usaha</a:t>
            </a:r>
            <a:r>
              <a:rPr lang="en-GB" sz="2200" dirty="0"/>
              <a:t> </a:t>
            </a: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/>
              <a:t>masyarakat</a:t>
            </a:r>
            <a:r>
              <a:rPr lang="en-GB" sz="2200" dirty="0"/>
              <a:t> </a:t>
            </a:r>
            <a:r>
              <a:rPr lang="en-GB" sz="2200" dirty="0" err="1"/>
              <a:t>merupakan</a:t>
            </a:r>
            <a:r>
              <a:rPr lang="en-GB" sz="2200" dirty="0"/>
              <a:t> </a:t>
            </a:r>
            <a:r>
              <a:rPr lang="en-GB" sz="2200" dirty="0" err="1"/>
              <a:t>salah</a:t>
            </a:r>
            <a:r>
              <a:rPr lang="en-GB" sz="2200" dirty="0"/>
              <a:t> </a:t>
            </a:r>
            <a:r>
              <a:rPr lang="en-GB" sz="2200" dirty="0" err="1"/>
              <a:t>satu</a:t>
            </a:r>
            <a:r>
              <a:rPr lang="en-GB" sz="2200" dirty="0"/>
              <a:t> </a:t>
            </a:r>
            <a:r>
              <a:rPr lang="en-GB" sz="2200" dirty="0" err="1"/>
              <a:t>proses</a:t>
            </a:r>
            <a:r>
              <a:rPr lang="en-GB" sz="2200" dirty="0"/>
              <a:t> </a:t>
            </a:r>
            <a:r>
              <a:rPr lang="en-GB" sz="2200" dirty="0" err="1"/>
              <a:t>untuk</a:t>
            </a:r>
            <a:r>
              <a:rPr lang="en-GB" sz="2200" dirty="0"/>
              <a:t> </a:t>
            </a:r>
            <a:r>
              <a:rPr lang="en-GB" sz="2200" dirty="0" err="1"/>
              <a:t>mengubah</a:t>
            </a:r>
            <a:r>
              <a:rPr lang="en-GB" sz="2200" dirty="0"/>
              <a:t> </a:t>
            </a:r>
            <a:r>
              <a:rPr lang="en-GB" sz="2200" dirty="0" err="1"/>
              <a:t>manusia</a:t>
            </a:r>
            <a:r>
              <a:rPr lang="en-GB" sz="2200" dirty="0"/>
              <a:t> </a:t>
            </a:r>
            <a:r>
              <a:rPr lang="en-GB" sz="2200" dirty="0" err="1"/>
              <a:t>dan</a:t>
            </a:r>
            <a:r>
              <a:rPr lang="en-GB" sz="2200" dirty="0"/>
              <a:t> </a:t>
            </a:r>
            <a:r>
              <a:rPr lang="en-GB" sz="2200" dirty="0" err="1"/>
              <a:t>lingkungan</a:t>
            </a:r>
            <a:r>
              <a:rPr lang="en-GB" sz="2200" dirty="0"/>
              <a:t> </a:t>
            </a:r>
            <a:r>
              <a:rPr lang="en-GB" sz="2200" dirty="0" err="1"/>
              <a:t>sekitarnya</a:t>
            </a:r>
            <a:r>
              <a:rPr lang="en-GB" sz="2200" dirty="0"/>
              <a:t> </a:t>
            </a:r>
            <a:r>
              <a:rPr lang="en-GB" sz="2200" dirty="0" err="1"/>
              <a:t>ke</a:t>
            </a:r>
            <a:r>
              <a:rPr lang="en-GB" sz="2200" dirty="0"/>
              <a:t> </a:t>
            </a:r>
            <a:r>
              <a:rPr lang="en-GB" sz="2200" dirty="0" err="1"/>
              <a:t>arah</a:t>
            </a:r>
            <a:r>
              <a:rPr lang="en-GB" sz="2200" dirty="0"/>
              <a:t> yang </a:t>
            </a:r>
            <a:r>
              <a:rPr lang="en-GB" sz="2200" dirty="0" err="1"/>
              <a:t>lebih</a:t>
            </a:r>
            <a:r>
              <a:rPr lang="en-GB" sz="2200" dirty="0"/>
              <a:t> </a:t>
            </a:r>
            <a:r>
              <a:rPr lang="en-GB" sz="2200" dirty="0" err="1"/>
              <a:t>baik</a:t>
            </a:r>
            <a:r>
              <a:rPr lang="en-GB" sz="2200" dirty="0" smtClean="0"/>
              <a:t>.</a:t>
            </a:r>
          </a:p>
          <a:p>
            <a:r>
              <a:rPr lang="en-GB" sz="2200" dirty="0" err="1"/>
              <a:t>Untuk</a:t>
            </a:r>
            <a:r>
              <a:rPr lang="en-GB" sz="2200" dirty="0"/>
              <a:t> </a:t>
            </a:r>
            <a:r>
              <a:rPr lang="en-GB" sz="2200" dirty="0" err="1"/>
              <a:t>mencapai</a:t>
            </a:r>
            <a:r>
              <a:rPr lang="en-GB" sz="2200" dirty="0"/>
              <a:t> </a:t>
            </a:r>
            <a:r>
              <a:rPr lang="en-GB" sz="2200" dirty="0" err="1"/>
              <a:t>kondisi</a:t>
            </a:r>
            <a:r>
              <a:rPr lang="en-GB" sz="2200" dirty="0"/>
              <a:t> yang </a:t>
            </a:r>
            <a:r>
              <a:rPr lang="en-GB" sz="2200" dirty="0" err="1"/>
              <a:t>diharapkan</a:t>
            </a:r>
            <a:r>
              <a:rPr lang="en-GB" sz="2200" dirty="0"/>
              <a:t>, </a:t>
            </a:r>
            <a:r>
              <a:rPr lang="en-GB" sz="2200" dirty="0" err="1"/>
              <a:t>sangat</a:t>
            </a:r>
            <a:r>
              <a:rPr lang="en-GB" sz="2200" dirty="0"/>
              <a:t> </a:t>
            </a:r>
            <a:r>
              <a:rPr lang="en-GB" sz="2200" dirty="0" err="1"/>
              <a:t>dibutuhkan</a:t>
            </a:r>
            <a:r>
              <a:rPr lang="en-GB" sz="2200" dirty="0"/>
              <a:t> </a:t>
            </a:r>
            <a:r>
              <a:rPr lang="en-GB" sz="2200" dirty="0" err="1"/>
              <a:t>tenaga-tenaga</a:t>
            </a:r>
            <a:r>
              <a:rPr lang="en-GB" sz="2200" dirty="0"/>
              <a:t> </a:t>
            </a:r>
            <a:r>
              <a:rPr lang="en-GB" sz="2200" dirty="0" err="1"/>
              <a:t>khusus</a:t>
            </a:r>
            <a:r>
              <a:rPr lang="en-GB" sz="2200" dirty="0"/>
              <a:t> yang </a:t>
            </a:r>
            <a:r>
              <a:rPr lang="en-GB" sz="2200" dirty="0" err="1"/>
              <a:t>bersifat</a:t>
            </a:r>
            <a:r>
              <a:rPr lang="en-GB" sz="2200" dirty="0"/>
              <a:t> </a:t>
            </a:r>
            <a:r>
              <a:rPr lang="en-GB" sz="2200" dirty="0" err="1"/>
              <a:t>sebagai</a:t>
            </a:r>
            <a:r>
              <a:rPr lang="en-GB" sz="2200" dirty="0"/>
              <a:t> </a:t>
            </a:r>
            <a:r>
              <a:rPr lang="en-GB" sz="2200" dirty="0" err="1"/>
              <a:t>pembaharu</a:t>
            </a:r>
            <a:r>
              <a:rPr lang="en-GB" sz="2200" dirty="0"/>
              <a:t> (</a:t>
            </a:r>
            <a:r>
              <a:rPr lang="en-GB" sz="2200" i="1" dirty="0"/>
              <a:t>change agent</a:t>
            </a:r>
            <a:r>
              <a:rPr lang="en-GB" sz="2200" dirty="0"/>
              <a:t>) </a:t>
            </a:r>
            <a:r>
              <a:rPr lang="en-GB" sz="2200" dirty="0" smtClean="0"/>
              <a:t>.</a:t>
            </a:r>
          </a:p>
          <a:p>
            <a:r>
              <a:rPr lang="en-GB" sz="2200" dirty="0" err="1"/>
              <a:t>Agen</a:t>
            </a:r>
            <a:r>
              <a:rPr lang="en-GB" sz="2200" dirty="0"/>
              <a:t> </a:t>
            </a:r>
            <a:r>
              <a:rPr lang="en-GB" sz="2200" dirty="0" err="1"/>
              <a:t>pembaharu</a:t>
            </a:r>
            <a:r>
              <a:rPr lang="en-GB" sz="2200" dirty="0"/>
              <a:t> </a:t>
            </a:r>
            <a:r>
              <a:rPr lang="en-GB" sz="2200" dirty="0" err="1"/>
              <a:t>merupakan</a:t>
            </a:r>
            <a:r>
              <a:rPr lang="en-GB" sz="2200" dirty="0"/>
              <a:t> personal </a:t>
            </a:r>
            <a:r>
              <a:rPr lang="en-GB" sz="2200" dirty="0" err="1"/>
              <a:t>atau</a:t>
            </a:r>
            <a:r>
              <a:rPr lang="en-GB" sz="2200" dirty="0"/>
              <a:t> </a:t>
            </a:r>
            <a:r>
              <a:rPr lang="en-GB" sz="2200" dirty="0" err="1"/>
              <a:t>institusi</a:t>
            </a:r>
            <a:r>
              <a:rPr lang="en-GB" sz="2200" dirty="0"/>
              <a:t> yang </a:t>
            </a:r>
            <a:r>
              <a:rPr lang="en-GB" sz="2200" dirty="0" err="1"/>
              <a:t>menaruh</a:t>
            </a:r>
            <a:r>
              <a:rPr lang="en-GB" sz="2200" dirty="0"/>
              <a:t> </a:t>
            </a:r>
            <a:r>
              <a:rPr lang="en-GB" sz="2200" dirty="0" err="1"/>
              <a:t>minat</a:t>
            </a:r>
            <a:r>
              <a:rPr lang="en-GB" sz="2200" dirty="0"/>
              <a:t> </a:t>
            </a:r>
            <a:r>
              <a:rPr lang="en-GB" sz="2200" dirty="0" err="1"/>
              <a:t>pada</a:t>
            </a:r>
            <a:r>
              <a:rPr lang="en-GB" sz="2200" dirty="0"/>
              <a:t> </a:t>
            </a:r>
            <a:r>
              <a:rPr lang="en-GB" sz="2200" dirty="0" err="1"/>
              <a:t>upaya</a:t>
            </a:r>
            <a:r>
              <a:rPr lang="en-GB" sz="2200" dirty="0"/>
              <a:t> </a:t>
            </a: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/>
              <a:t>masyarakat</a:t>
            </a:r>
            <a:r>
              <a:rPr lang="en-GB" sz="2200" dirty="0"/>
              <a:t>, </a:t>
            </a:r>
            <a:r>
              <a:rPr lang="en-GB" sz="2200" dirty="0" err="1"/>
              <a:t>baik</a:t>
            </a:r>
            <a:r>
              <a:rPr lang="en-GB" sz="2200" dirty="0"/>
              <a:t> </a:t>
            </a:r>
            <a:r>
              <a:rPr lang="en-GB" sz="2200" dirty="0" err="1"/>
              <a:t>masyarakat</a:t>
            </a:r>
            <a:r>
              <a:rPr lang="en-GB" sz="2200" dirty="0"/>
              <a:t> </a:t>
            </a:r>
            <a:r>
              <a:rPr lang="en-GB" sz="2200" dirty="0" err="1"/>
              <a:t>di</a:t>
            </a:r>
            <a:r>
              <a:rPr lang="en-GB" sz="2200" dirty="0"/>
              <a:t> </a:t>
            </a:r>
            <a:r>
              <a:rPr lang="en-GB" sz="2200" dirty="0" err="1"/>
              <a:t>sekitarnya</a:t>
            </a:r>
            <a:r>
              <a:rPr lang="en-GB" sz="2200" dirty="0"/>
              <a:t> </a:t>
            </a:r>
            <a:r>
              <a:rPr lang="en-GB" sz="2200" dirty="0" err="1"/>
              <a:t>atau</a:t>
            </a:r>
            <a:r>
              <a:rPr lang="en-GB" sz="2200" dirty="0"/>
              <a:t> </a:t>
            </a:r>
            <a:r>
              <a:rPr lang="en-GB" sz="2200" dirty="0" err="1"/>
              <a:t>masyarakat</a:t>
            </a:r>
            <a:r>
              <a:rPr lang="en-GB" sz="2200" dirty="0"/>
              <a:t> yang </a:t>
            </a:r>
            <a:r>
              <a:rPr lang="en-GB" sz="2200" dirty="0" err="1"/>
              <a:t>berada</a:t>
            </a:r>
            <a:r>
              <a:rPr lang="en-GB" sz="2200" dirty="0"/>
              <a:t> </a:t>
            </a:r>
            <a:r>
              <a:rPr lang="en-GB" sz="2200" dirty="0" err="1"/>
              <a:t>jauh</a:t>
            </a:r>
            <a:r>
              <a:rPr lang="en-GB" sz="2200" dirty="0"/>
              <a:t> </a:t>
            </a:r>
            <a:r>
              <a:rPr lang="en-GB" sz="2200" dirty="0" err="1"/>
              <a:t>dari</a:t>
            </a:r>
            <a:r>
              <a:rPr lang="en-GB" sz="2200" dirty="0"/>
              <a:t> </a:t>
            </a:r>
            <a:r>
              <a:rPr lang="en-GB" sz="2200" dirty="0" err="1"/>
              <a:t>lingkungannya</a:t>
            </a:r>
            <a:r>
              <a:rPr lang="en-GB" sz="2200" dirty="0"/>
              <a:t>. 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2984"/>
            <a:ext cx="7772400" cy="4953016"/>
          </a:xfrm>
        </p:spPr>
        <p:txBody>
          <a:bodyPr/>
          <a:lstStyle/>
          <a:p>
            <a:r>
              <a:rPr lang="en-GB" sz="2800" dirty="0" err="1"/>
              <a:t>Keterpurukan</a:t>
            </a:r>
            <a:r>
              <a:rPr lang="en-GB" sz="2800" dirty="0"/>
              <a:t> </a:t>
            </a:r>
            <a:r>
              <a:rPr lang="en-GB" sz="2800" dirty="0" err="1"/>
              <a:t>ekonomi</a:t>
            </a:r>
            <a:r>
              <a:rPr lang="en-GB" sz="2800" dirty="0"/>
              <a:t> </a:t>
            </a:r>
            <a:r>
              <a:rPr lang="en-GB" sz="2800" dirty="0" err="1"/>
              <a:t>politik</a:t>
            </a:r>
            <a:r>
              <a:rPr lang="en-GB" sz="2800" dirty="0"/>
              <a:t> yang </a:t>
            </a:r>
            <a:r>
              <a:rPr lang="en-GB" sz="2800" dirty="0" err="1"/>
              <a:t>kita</a:t>
            </a:r>
            <a:r>
              <a:rPr lang="en-GB" sz="2800" dirty="0"/>
              <a:t> </a:t>
            </a:r>
            <a:r>
              <a:rPr lang="en-GB" sz="2800" dirty="0" err="1"/>
              <a:t>alami</a:t>
            </a:r>
            <a:r>
              <a:rPr lang="en-GB" sz="2800" dirty="0"/>
              <a:t> </a:t>
            </a:r>
            <a:r>
              <a:rPr lang="en-GB" sz="2800" dirty="0" err="1"/>
              <a:t>sekarang</a:t>
            </a:r>
            <a:r>
              <a:rPr lang="en-GB" sz="2800" dirty="0"/>
              <a:t>, </a:t>
            </a:r>
            <a:r>
              <a:rPr lang="en-GB" sz="2800" dirty="0" err="1"/>
              <a:t>pada</a:t>
            </a:r>
            <a:r>
              <a:rPr lang="en-GB" sz="2800" dirty="0"/>
              <a:t> </a:t>
            </a:r>
            <a:r>
              <a:rPr lang="en-GB" sz="2800" dirty="0" err="1"/>
              <a:t>dasarnya</a:t>
            </a:r>
            <a:r>
              <a:rPr lang="en-GB" sz="2800" dirty="0"/>
              <a:t> </a:t>
            </a:r>
            <a:r>
              <a:rPr lang="en-GB" sz="2800" dirty="0" err="1"/>
              <a:t>merupakan</a:t>
            </a:r>
            <a:r>
              <a:rPr lang="en-GB" sz="2800" dirty="0"/>
              <a:t> </a:t>
            </a:r>
            <a:r>
              <a:rPr lang="en-GB" sz="2800" dirty="0" err="1"/>
              <a:t>akibat</a:t>
            </a:r>
            <a:r>
              <a:rPr lang="en-GB" sz="2800" dirty="0"/>
              <a:t> </a:t>
            </a:r>
            <a:r>
              <a:rPr lang="en-GB" sz="2800" dirty="0" err="1"/>
              <a:t>dari</a:t>
            </a:r>
            <a:r>
              <a:rPr lang="en-GB" sz="2800" dirty="0"/>
              <a:t> </a:t>
            </a:r>
            <a:r>
              <a:rPr lang="en-GB" sz="2800" dirty="0" err="1"/>
              <a:t>kebijakan</a:t>
            </a:r>
            <a:r>
              <a:rPr lang="en-GB" sz="2800" dirty="0"/>
              <a:t> yang </a:t>
            </a:r>
            <a:r>
              <a:rPr lang="en-GB" sz="2800" dirty="0" err="1"/>
              <a:t>sentralistik</a:t>
            </a:r>
            <a:r>
              <a:rPr lang="en-GB" sz="2800" dirty="0"/>
              <a:t> yang </a:t>
            </a:r>
            <a:r>
              <a:rPr lang="en-GB" sz="2800" dirty="0" err="1"/>
              <a:t>telah</a:t>
            </a:r>
            <a:r>
              <a:rPr lang="en-GB" sz="2800" dirty="0"/>
              <a:t> </a:t>
            </a:r>
            <a:r>
              <a:rPr lang="en-GB" sz="2800" dirty="0" err="1"/>
              <a:t>menutup</a:t>
            </a:r>
            <a:r>
              <a:rPr lang="en-GB" sz="2800" dirty="0"/>
              <a:t> </a:t>
            </a:r>
            <a:r>
              <a:rPr lang="en-GB" sz="2800" dirty="0" err="1"/>
              <a:t>masyarakat</a:t>
            </a:r>
            <a:r>
              <a:rPr lang="en-GB" sz="2800" dirty="0"/>
              <a:t>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terlibat</a:t>
            </a:r>
            <a:r>
              <a:rPr lang="en-GB" sz="2800" dirty="0"/>
              <a:t> </a:t>
            </a:r>
            <a:r>
              <a:rPr lang="en-GB" sz="2800" dirty="0" err="1"/>
              <a:t>secara</a:t>
            </a:r>
            <a:r>
              <a:rPr lang="en-GB" sz="2800" dirty="0"/>
              <a:t> </a:t>
            </a:r>
            <a:r>
              <a:rPr lang="en-GB" sz="2800" dirty="0" err="1"/>
              <a:t>penuh</a:t>
            </a:r>
            <a:r>
              <a:rPr lang="en-GB" sz="2800" dirty="0"/>
              <a:t> </a:t>
            </a:r>
            <a:r>
              <a:rPr lang="en-GB" sz="2800" dirty="0" err="1"/>
              <a:t>dalam</a:t>
            </a:r>
            <a:r>
              <a:rPr lang="en-GB" sz="2800" dirty="0"/>
              <a:t> </a:t>
            </a:r>
            <a:r>
              <a:rPr lang="en-GB" sz="2800" dirty="0" err="1"/>
              <a:t>berbagai</a:t>
            </a:r>
            <a:r>
              <a:rPr lang="en-GB" sz="2800" dirty="0"/>
              <a:t> </a:t>
            </a:r>
            <a:r>
              <a:rPr lang="en-GB" sz="2800" dirty="0" err="1"/>
              <a:t>proses</a:t>
            </a:r>
            <a:r>
              <a:rPr lang="en-GB" sz="2800" dirty="0"/>
              <a:t> </a:t>
            </a:r>
            <a:r>
              <a:rPr lang="en-GB" sz="2800" dirty="0" err="1"/>
              <a:t>politik</a:t>
            </a:r>
            <a:r>
              <a:rPr lang="en-GB" sz="2800" dirty="0"/>
              <a:t> yang </a:t>
            </a:r>
            <a:r>
              <a:rPr lang="en-GB" sz="2800" dirty="0" err="1"/>
              <a:t>diselenggarakan</a:t>
            </a:r>
            <a:r>
              <a:rPr lang="en-GB" sz="2800" dirty="0"/>
              <a:t> </a:t>
            </a:r>
            <a:r>
              <a:rPr lang="en-GB" sz="2800" dirty="0" err="1"/>
              <a:t>dengan</a:t>
            </a:r>
            <a:r>
              <a:rPr lang="en-GB" sz="2800" dirty="0"/>
              <a:t> </a:t>
            </a:r>
            <a:r>
              <a:rPr lang="en-GB" sz="2800" dirty="0" err="1"/>
              <a:t>memotong</a:t>
            </a:r>
            <a:r>
              <a:rPr lang="en-GB" sz="2800" dirty="0"/>
              <a:t> </a:t>
            </a:r>
            <a:r>
              <a:rPr lang="en-GB" sz="2800" dirty="0" err="1"/>
              <a:t>kreasi</a:t>
            </a:r>
            <a:r>
              <a:rPr lang="en-GB" sz="2800" dirty="0"/>
              <a:t> </a:t>
            </a:r>
            <a:r>
              <a:rPr lang="en-GB" sz="2800" dirty="0" err="1"/>
              <a:t>kritis</a:t>
            </a:r>
            <a:r>
              <a:rPr lang="en-GB" sz="2800" dirty="0"/>
              <a:t> </a:t>
            </a:r>
            <a:r>
              <a:rPr lang="en-GB" sz="2800" dirty="0" err="1"/>
              <a:t>mereka</a:t>
            </a:r>
            <a:r>
              <a:rPr lang="en-GB" sz="2800" dirty="0"/>
              <a:t>. </a:t>
            </a:r>
            <a:endParaRPr lang="en-GB" sz="2800" dirty="0" smtClean="0"/>
          </a:p>
          <a:p>
            <a:r>
              <a:rPr lang="en-GB" sz="2800" dirty="0" err="1"/>
              <a:t>Oleh</a:t>
            </a:r>
            <a:r>
              <a:rPr lang="en-GB" sz="2800" dirty="0"/>
              <a:t> </a:t>
            </a:r>
            <a:r>
              <a:rPr lang="en-GB" sz="2800" dirty="0" err="1"/>
              <a:t>karenanya</a:t>
            </a:r>
            <a:r>
              <a:rPr lang="en-GB" sz="2800" dirty="0"/>
              <a:t>, </a:t>
            </a:r>
            <a:r>
              <a:rPr lang="en-GB" sz="2800" dirty="0" err="1"/>
              <a:t>pembangunan</a:t>
            </a:r>
            <a:r>
              <a:rPr lang="en-GB" sz="2800" dirty="0"/>
              <a:t> </a:t>
            </a:r>
            <a:r>
              <a:rPr lang="en-GB" sz="2800" dirty="0" err="1"/>
              <a:t>masyarakat</a:t>
            </a:r>
            <a:r>
              <a:rPr lang="en-GB" sz="2800" dirty="0"/>
              <a:t> </a:t>
            </a:r>
            <a:r>
              <a:rPr lang="en-GB" sz="2800" dirty="0" err="1"/>
              <a:t>sebagai</a:t>
            </a:r>
            <a:r>
              <a:rPr lang="en-GB" sz="2800" dirty="0"/>
              <a:t> </a:t>
            </a:r>
            <a:r>
              <a:rPr lang="en-GB" sz="2800" dirty="0" err="1"/>
              <a:t>suatu</a:t>
            </a:r>
            <a:r>
              <a:rPr lang="en-GB" sz="2800" dirty="0"/>
              <a:t> </a:t>
            </a:r>
            <a:r>
              <a:rPr lang="en-GB" sz="2800" dirty="0" err="1"/>
              <a:t>kegiatan</a:t>
            </a:r>
            <a:r>
              <a:rPr lang="en-GB" sz="2800" dirty="0"/>
              <a:t>, </a:t>
            </a:r>
            <a:r>
              <a:rPr lang="en-GB" sz="2800" dirty="0" err="1"/>
              <a:t>dalam</a:t>
            </a:r>
            <a:r>
              <a:rPr lang="en-GB" sz="2800" dirty="0"/>
              <a:t> </a:t>
            </a:r>
            <a:r>
              <a:rPr lang="en-GB" sz="2800" dirty="0" err="1"/>
              <a:t>pelaksanaannya</a:t>
            </a:r>
            <a:r>
              <a:rPr lang="en-GB" sz="2800" dirty="0"/>
              <a:t> </a:t>
            </a:r>
            <a:r>
              <a:rPr lang="en-GB" sz="2800" dirty="0" err="1"/>
              <a:t>harus</a:t>
            </a:r>
            <a:r>
              <a:rPr lang="en-GB" sz="2800" dirty="0"/>
              <a:t> </a:t>
            </a:r>
            <a:r>
              <a:rPr lang="en-GB" sz="2800" dirty="0" err="1"/>
              <a:t>berpegang</a:t>
            </a:r>
            <a:r>
              <a:rPr lang="en-GB" sz="2800" dirty="0"/>
              <a:t> </a:t>
            </a:r>
            <a:r>
              <a:rPr lang="en-GB" sz="2800" dirty="0" err="1"/>
              <a:t>teguh</a:t>
            </a:r>
            <a:r>
              <a:rPr lang="en-GB" sz="2800" dirty="0"/>
              <a:t> </a:t>
            </a:r>
            <a:r>
              <a:rPr lang="en-GB" sz="2800" dirty="0" err="1"/>
              <a:t>pada</a:t>
            </a:r>
            <a:r>
              <a:rPr lang="en-GB" sz="2800" dirty="0"/>
              <a:t> </a:t>
            </a:r>
            <a:r>
              <a:rPr lang="en-GB" sz="2800" dirty="0" err="1"/>
              <a:t>prinsip</a:t>
            </a:r>
            <a:r>
              <a:rPr lang="en-GB" sz="2800" dirty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7772400" cy="857256"/>
          </a:xfrm>
        </p:spPr>
        <p:txBody>
          <a:bodyPr/>
          <a:lstStyle/>
          <a:p>
            <a:r>
              <a:rPr lang="en-GB" sz="3200" b="1" dirty="0"/>
              <a:t>PRINSIP-PRINSIP PEMBANGUNAN MASYARAKAT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85860"/>
            <a:ext cx="7772400" cy="4810140"/>
          </a:xfrm>
        </p:spPr>
        <p:txBody>
          <a:bodyPr/>
          <a:lstStyle/>
          <a:p>
            <a:r>
              <a:rPr lang="en-GB" sz="2200" dirty="0" err="1" smtClean="0"/>
              <a:t>Menurut</a:t>
            </a:r>
            <a:r>
              <a:rPr lang="en-GB" sz="2200" dirty="0" smtClean="0"/>
              <a:t> </a:t>
            </a:r>
            <a:r>
              <a:rPr lang="en-GB" sz="2200" dirty="0"/>
              <a:t>Ife (1995) </a:t>
            </a:r>
            <a:r>
              <a:rPr lang="en-GB" sz="2200" dirty="0" err="1"/>
              <a:t>sebaiknya</a:t>
            </a:r>
            <a:r>
              <a:rPr lang="en-GB" sz="2200" dirty="0"/>
              <a:t> </a:t>
            </a:r>
            <a:r>
              <a:rPr lang="en-GB" sz="2200" dirty="0" err="1"/>
              <a:t>menganut</a:t>
            </a:r>
            <a:r>
              <a:rPr lang="en-GB" sz="2200" dirty="0"/>
              <a:t> 22 </a:t>
            </a:r>
            <a:r>
              <a:rPr lang="en-GB" sz="2200" dirty="0" err="1"/>
              <a:t>prinsip</a:t>
            </a:r>
            <a:r>
              <a:rPr lang="en-GB" sz="2200" dirty="0"/>
              <a:t> </a:t>
            </a:r>
            <a:r>
              <a:rPr lang="en-GB" sz="2200" dirty="0" err="1"/>
              <a:t>berikut</a:t>
            </a:r>
            <a:r>
              <a:rPr lang="en-GB" sz="22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/>
              <a:t>terpadu</a:t>
            </a:r>
            <a:r>
              <a:rPr lang="en-GB" sz="2200" dirty="0"/>
              <a:t> (</a:t>
            </a:r>
            <a:r>
              <a:rPr lang="en-GB" sz="2200" i="1" dirty="0"/>
              <a:t>integrated development</a:t>
            </a:r>
            <a:r>
              <a:rPr lang="en-GB" sz="2200" dirty="0"/>
              <a:t>).   </a:t>
            </a: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/>
              <a:t>sosial</a:t>
            </a:r>
            <a:r>
              <a:rPr lang="en-GB" sz="2200" dirty="0"/>
              <a:t>, </a:t>
            </a:r>
            <a:r>
              <a:rPr lang="en-GB" sz="2200" dirty="0" err="1"/>
              <a:t>ekonomi</a:t>
            </a:r>
            <a:r>
              <a:rPr lang="en-GB" sz="2200" dirty="0"/>
              <a:t>, </a:t>
            </a:r>
            <a:r>
              <a:rPr lang="en-GB" sz="2200" dirty="0" err="1"/>
              <a:t>budaya</a:t>
            </a:r>
            <a:r>
              <a:rPr lang="en-GB" sz="2200" dirty="0"/>
              <a:t>, </a:t>
            </a:r>
            <a:r>
              <a:rPr lang="en-GB" sz="2200" dirty="0" err="1"/>
              <a:t>lingkungan</a:t>
            </a:r>
            <a:r>
              <a:rPr lang="en-GB" sz="2200" dirty="0"/>
              <a:t>, </a:t>
            </a:r>
            <a:r>
              <a:rPr lang="en-GB" sz="2200" dirty="0" err="1"/>
              <a:t>dan</a:t>
            </a:r>
            <a:r>
              <a:rPr lang="en-GB" sz="2200" dirty="0"/>
              <a:t> spiritual </a:t>
            </a:r>
            <a:r>
              <a:rPr lang="en-GB" sz="2200" dirty="0" err="1"/>
              <a:t>merupakan</a:t>
            </a:r>
            <a:r>
              <a:rPr lang="en-GB" sz="2200" dirty="0"/>
              <a:t> </a:t>
            </a:r>
            <a:r>
              <a:rPr lang="en-GB" sz="2200" dirty="0" err="1"/>
              <a:t>aspek</a:t>
            </a:r>
            <a:r>
              <a:rPr lang="en-GB" sz="2200" dirty="0"/>
              <a:t> </a:t>
            </a:r>
            <a:r>
              <a:rPr lang="en-GB" sz="2200" dirty="0" err="1"/>
              <a:t>terpenting</a:t>
            </a:r>
            <a:r>
              <a:rPr lang="en-GB" sz="2200" dirty="0"/>
              <a:t> </a:t>
            </a:r>
            <a:r>
              <a:rPr lang="en-GB" sz="2200" dirty="0" err="1"/>
              <a:t>dalam</a:t>
            </a:r>
            <a:r>
              <a:rPr lang="en-GB" sz="2200" dirty="0"/>
              <a:t> </a:t>
            </a:r>
            <a:r>
              <a:rPr lang="en-GB" sz="2200" dirty="0" err="1"/>
              <a:t>kehidupan</a:t>
            </a:r>
            <a:r>
              <a:rPr lang="en-GB" sz="2200" dirty="0"/>
              <a:t> </a:t>
            </a:r>
            <a:r>
              <a:rPr lang="en-GB" sz="2200" dirty="0" err="1"/>
              <a:t>masyarakat</a:t>
            </a:r>
            <a:r>
              <a:rPr lang="en-GB" sz="2200" dirty="0"/>
              <a:t>. </a:t>
            </a:r>
            <a:endParaRPr lang="en-GB" sz="2200" dirty="0" smtClean="0"/>
          </a:p>
          <a:p>
            <a:pPr>
              <a:buFont typeface="Wingdings" pitchFamily="2" charset="2"/>
              <a:buChar char="Ø"/>
            </a:pPr>
            <a:r>
              <a:rPr lang="en-GB" sz="2200" dirty="0" err="1"/>
              <a:t>Melawan</a:t>
            </a:r>
            <a:r>
              <a:rPr lang="en-GB" sz="2200" dirty="0"/>
              <a:t> </a:t>
            </a:r>
            <a:r>
              <a:rPr lang="en-GB" sz="2200" dirty="0" err="1"/>
              <a:t>kerugian</a:t>
            </a:r>
            <a:r>
              <a:rPr lang="en-GB" sz="2200" dirty="0"/>
              <a:t> </a:t>
            </a:r>
            <a:r>
              <a:rPr lang="en-GB" sz="2200" dirty="0" err="1"/>
              <a:t>struktural</a:t>
            </a:r>
            <a:r>
              <a:rPr lang="en-GB" sz="2200" dirty="0"/>
              <a:t> (</a:t>
            </a:r>
            <a:r>
              <a:rPr lang="en-GB" sz="2200" i="1" dirty="0"/>
              <a:t>confronting structural disadvantage</a:t>
            </a:r>
            <a:r>
              <a:rPr lang="en-GB" sz="2200" dirty="0"/>
              <a:t>).  </a:t>
            </a:r>
            <a:r>
              <a:rPr lang="en-GB" sz="2200" dirty="0" err="1"/>
              <a:t>Struktur</a:t>
            </a:r>
            <a:r>
              <a:rPr lang="en-GB" sz="2200" dirty="0"/>
              <a:t> </a:t>
            </a:r>
            <a:r>
              <a:rPr lang="en-GB" sz="2200" dirty="0" err="1"/>
              <a:t>kelas</a:t>
            </a:r>
            <a:r>
              <a:rPr lang="en-GB" sz="2200" dirty="0"/>
              <a:t>, gender, </a:t>
            </a:r>
            <a:r>
              <a:rPr lang="en-GB" sz="2200" dirty="0" err="1"/>
              <a:t>dan</a:t>
            </a:r>
            <a:r>
              <a:rPr lang="en-GB" sz="2200" dirty="0"/>
              <a:t> </a:t>
            </a:r>
            <a:r>
              <a:rPr lang="en-GB" sz="2200" dirty="0" err="1"/>
              <a:t>keragaman</a:t>
            </a:r>
            <a:r>
              <a:rPr lang="en-GB" sz="2200" dirty="0"/>
              <a:t> </a:t>
            </a:r>
            <a:r>
              <a:rPr lang="en-GB" sz="2200" dirty="0" err="1"/>
              <a:t>etnik</a:t>
            </a:r>
            <a:r>
              <a:rPr lang="en-GB" sz="2200" dirty="0"/>
              <a:t> </a:t>
            </a:r>
            <a:r>
              <a:rPr lang="en-GB" sz="2200" dirty="0" err="1"/>
              <a:t>sering</a:t>
            </a:r>
            <a:r>
              <a:rPr lang="en-GB" sz="2200" dirty="0"/>
              <a:t> </a:t>
            </a:r>
            <a:r>
              <a:rPr lang="en-GB" sz="2200" dirty="0" err="1"/>
              <a:t>menjadi</a:t>
            </a:r>
            <a:r>
              <a:rPr lang="en-GB" sz="2200" dirty="0"/>
              <a:t> </a:t>
            </a:r>
            <a:r>
              <a:rPr lang="en-GB" sz="2200" dirty="0" err="1"/>
              <a:t>kendala</a:t>
            </a:r>
            <a:r>
              <a:rPr lang="en-GB" sz="2200" dirty="0"/>
              <a:t> </a:t>
            </a:r>
            <a:r>
              <a:rPr lang="en-GB" sz="2200" dirty="0" err="1"/>
              <a:t>dalam</a:t>
            </a:r>
            <a:r>
              <a:rPr lang="en-GB" sz="2200" dirty="0"/>
              <a:t> </a:t>
            </a: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 smtClean="0"/>
              <a:t>masyarakat</a:t>
            </a:r>
            <a:r>
              <a:rPr lang="en-GB" sz="22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sz="2200" dirty="0" err="1"/>
              <a:t>Hak</a:t>
            </a:r>
            <a:r>
              <a:rPr lang="en-GB" sz="2200" dirty="0"/>
              <a:t> </a:t>
            </a:r>
            <a:r>
              <a:rPr lang="en-GB" sz="2200" dirty="0" err="1"/>
              <a:t>asasi</a:t>
            </a:r>
            <a:r>
              <a:rPr lang="en-GB" sz="2200" dirty="0"/>
              <a:t> </a:t>
            </a:r>
            <a:r>
              <a:rPr lang="en-GB" sz="2200" dirty="0" err="1"/>
              <a:t>manusia</a:t>
            </a:r>
            <a:r>
              <a:rPr lang="en-GB" sz="2200" dirty="0"/>
              <a:t> (</a:t>
            </a:r>
            <a:r>
              <a:rPr lang="en-GB" sz="2200" i="1" dirty="0"/>
              <a:t>human rights</a:t>
            </a:r>
            <a:r>
              <a:rPr lang="en-GB" sz="2200" dirty="0"/>
              <a:t>).  </a:t>
            </a:r>
            <a:r>
              <a:rPr lang="en-GB" sz="2200" dirty="0" err="1"/>
              <a:t>Pemahaman</a:t>
            </a:r>
            <a:r>
              <a:rPr lang="en-GB" sz="2200" dirty="0"/>
              <a:t> </a:t>
            </a:r>
            <a:r>
              <a:rPr lang="en-GB" sz="2200" dirty="0" err="1"/>
              <a:t>dan</a:t>
            </a:r>
            <a:r>
              <a:rPr lang="en-GB" sz="2200" dirty="0"/>
              <a:t> </a:t>
            </a:r>
            <a:r>
              <a:rPr lang="en-GB" sz="2200" dirty="0" err="1"/>
              <a:t>komitmen</a:t>
            </a:r>
            <a:r>
              <a:rPr lang="en-GB" sz="2200" dirty="0"/>
              <a:t> </a:t>
            </a:r>
            <a:r>
              <a:rPr lang="en-GB" sz="2200" dirty="0" err="1"/>
              <a:t>terhadap</a:t>
            </a:r>
            <a:r>
              <a:rPr lang="en-GB" sz="2200" dirty="0"/>
              <a:t> </a:t>
            </a:r>
            <a:r>
              <a:rPr lang="en-GB" sz="2200" dirty="0" err="1"/>
              <a:t>hak</a:t>
            </a:r>
            <a:r>
              <a:rPr lang="en-GB" sz="2200" dirty="0"/>
              <a:t> </a:t>
            </a:r>
            <a:r>
              <a:rPr lang="en-GB" sz="2200" dirty="0" err="1"/>
              <a:t>asasi</a:t>
            </a:r>
            <a:r>
              <a:rPr lang="en-GB" sz="2200" dirty="0"/>
              <a:t> </a:t>
            </a:r>
            <a:r>
              <a:rPr lang="en-GB" sz="2200" dirty="0" err="1"/>
              <a:t>manusia</a:t>
            </a:r>
            <a:r>
              <a:rPr lang="en-GB" sz="2200" dirty="0"/>
              <a:t> </a:t>
            </a:r>
            <a:r>
              <a:rPr lang="en-GB" sz="2200" dirty="0" err="1"/>
              <a:t>meruapakn</a:t>
            </a:r>
            <a:r>
              <a:rPr lang="en-GB" sz="2200" dirty="0"/>
              <a:t> </a:t>
            </a:r>
            <a:r>
              <a:rPr lang="en-GB" sz="2200" dirty="0" err="1"/>
              <a:t>prinsip</a:t>
            </a:r>
            <a:r>
              <a:rPr lang="en-GB" sz="2200" dirty="0"/>
              <a:t> yang </a:t>
            </a:r>
            <a:r>
              <a:rPr lang="en-GB" sz="2200" dirty="0" err="1"/>
              <a:t>penting</a:t>
            </a:r>
            <a:r>
              <a:rPr lang="en-GB" sz="2200" dirty="0"/>
              <a:t> </a:t>
            </a:r>
            <a:r>
              <a:rPr lang="en-GB" sz="2200" dirty="0" err="1"/>
              <a:t>dalam</a:t>
            </a:r>
            <a:r>
              <a:rPr lang="en-GB" sz="2200" dirty="0"/>
              <a:t> </a:t>
            </a: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/>
              <a:t>masyarakat</a:t>
            </a:r>
            <a:r>
              <a:rPr lang="en-GB" sz="2200" dirty="0"/>
              <a:t>. </a:t>
            </a: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776270"/>
          </a:xfrm>
        </p:spPr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0108"/>
            <a:ext cx="7772400" cy="50958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300" dirty="0" err="1"/>
              <a:t>Keberlanjutan</a:t>
            </a:r>
            <a:r>
              <a:rPr lang="en-US" sz="2300" dirty="0"/>
              <a:t> (</a:t>
            </a:r>
            <a:r>
              <a:rPr lang="en-US" sz="2300" i="1" dirty="0"/>
              <a:t>sustainability</a:t>
            </a:r>
            <a:r>
              <a:rPr lang="en-US" sz="2300" dirty="0"/>
              <a:t>).  </a:t>
            </a:r>
            <a:r>
              <a:rPr lang="en-US" sz="2300" dirty="0" err="1"/>
              <a:t>Prinsip</a:t>
            </a:r>
            <a:r>
              <a:rPr lang="en-US" sz="2300" dirty="0"/>
              <a:t> </a:t>
            </a:r>
            <a:r>
              <a:rPr lang="en-US" sz="2300" dirty="0" err="1"/>
              <a:t>keberlanjutan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dirty="0" err="1"/>
              <a:t>salah</a:t>
            </a:r>
            <a:r>
              <a:rPr lang="en-US" sz="2300" dirty="0"/>
              <a:t> </a:t>
            </a:r>
            <a:r>
              <a:rPr lang="en-US" sz="2300" dirty="0" err="1"/>
              <a:t>satu</a:t>
            </a:r>
            <a:r>
              <a:rPr lang="en-US" sz="2300" dirty="0"/>
              <a:t> </a:t>
            </a:r>
            <a:r>
              <a:rPr lang="en-US" sz="2300" dirty="0" err="1"/>
              <a:t>komponen</a:t>
            </a:r>
            <a:r>
              <a:rPr lang="en-US" sz="2300" dirty="0"/>
              <a:t> </a:t>
            </a:r>
            <a:r>
              <a:rPr lang="en-US" sz="2300" dirty="0" err="1"/>
              <a:t>penting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pendekatan</a:t>
            </a:r>
            <a:r>
              <a:rPr lang="en-US" sz="2300" dirty="0"/>
              <a:t> </a:t>
            </a:r>
            <a:r>
              <a:rPr lang="en-US" sz="2300" dirty="0" err="1"/>
              <a:t>ekologis</a:t>
            </a:r>
            <a:r>
              <a:rPr lang="en-US" sz="2300" dirty="0"/>
              <a:t>. </a:t>
            </a:r>
            <a:endParaRPr lang="en-US" sz="2300" dirty="0" smtClean="0"/>
          </a:p>
          <a:p>
            <a:pPr>
              <a:buFont typeface="Wingdings" pitchFamily="2" charset="2"/>
              <a:buChar char="Ø"/>
            </a:pPr>
            <a:r>
              <a:rPr lang="en-US" sz="2300" dirty="0" err="1"/>
              <a:t>Pemberdayaan</a:t>
            </a:r>
            <a:r>
              <a:rPr lang="en-US" sz="2300" dirty="0"/>
              <a:t> (</a:t>
            </a:r>
            <a:r>
              <a:rPr lang="en-US" sz="2300" i="1" dirty="0"/>
              <a:t>empowerment</a:t>
            </a:r>
            <a:r>
              <a:rPr lang="en-US" sz="2300" dirty="0"/>
              <a:t>).  </a:t>
            </a:r>
            <a:r>
              <a:rPr lang="en-US" sz="2300" dirty="0" err="1"/>
              <a:t>Pemberdayaan</a:t>
            </a:r>
            <a:r>
              <a:rPr lang="en-US" sz="2300" dirty="0"/>
              <a:t> </a:t>
            </a:r>
            <a:r>
              <a:rPr lang="en-US" sz="2300" dirty="0" err="1"/>
              <a:t>mempunyai</a:t>
            </a:r>
            <a:r>
              <a:rPr lang="en-US" sz="2300" dirty="0"/>
              <a:t> </a:t>
            </a:r>
            <a:r>
              <a:rPr lang="en-US" sz="2300" dirty="0" err="1"/>
              <a:t>makna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menyediakan</a:t>
            </a:r>
            <a:r>
              <a:rPr lang="en-US" sz="2300" dirty="0"/>
              <a:t> </a:t>
            </a:r>
            <a:r>
              <a:rPr lang="en-US" sz="2300" dirty="0" err="1"/>
              <a:t>sumberdaya</a:t>
            </a:r>
            <a:r>
              <a:rPr lang="en-US" sz="2300" dirty="0"/>
              <a:t>, </a:t>
            </a:r>
            <a:r>
              <a:rPr lang="en-US" sz="2300" dirty="0" err="1"/>
              <a:t>peluang</a:t>
            </a:r>
            <a:r>
              <a:rPr lang="en-US" sz="2300" dirty="0"/>
              <a:t>, </a:t>
            </a:r>
            <a:r>
              <a:rPr lang="en-US" sz="2300" dirty="0" err="1"/>
              <a:t>pengetahuan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keahlian</a:t>
            </a:r>
            <a:r>
              <a:rPr lang="en-US" sz="2300" dirty="0"/>
              <a:t> </a:t>
            </a:r>
            <a:r>
              <a:rPr lang="en-US" sz="2300" dirty="0" err="1"/>
              <a:t>masyarakat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meningkatkan</a:t>
            </a:r>
            <a:r>
              <a:rPr lang="en-US" sz="2300" dirty="0"/>
              <a:t> </a:t>
            </a:r>
            <a:r>
              <a:rPr lang="en-US" sz="2300" dirty="0" err="1"/>
              <a:t>kapasitas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 smtClean="0"/>
              <a:t>kemampuannya</a:t>
            </a:r>
            <a:r>
              <a:rPr lang="en-US" sz="23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sz="2300" dirty="0"/>
              <a:t>Personal </a:t>
            </a:r>
            <a:r>
              <a:rPr lang="en-GB" sz="2300" dirty="0" err="1"/>
              <a:t>dan</a:t>
            </a:r>
            <a:r>
              <a:rPr lang="en-GB" sz="2300" dirty="0"/>
              <a:t> </a:t>
            </a:r>
            <a:r>
              <a:rPr lang="en-GB" sz="2300" dirty="0" err="1"/>
              <a:t>politik</a:t>
            </a:r>
            <a:r>
              <a:rPr lang="en-GB" sz="2300" dirty="0"/>
              <a:t> (</a:t>
            </a:r>
            <a:r>
              <a:rPr lang="en-GB" sz="2300" i="1" dirty="0"/>
              <a:t>the personal and the political</a:t>
            </a:r>
            <a:r>
              <a:rPr lang="en-GB" sz="2300" dirty="0"/>
              <a:t>).  </a:t>
            </a:r>
            <a:r>
              <a:rPr lang="en-GB" sz="2300" dirty="0" err="1"/>
              <a:t>Kaitan</a:t>
            </a:r>
            <a:r>
              <a:rPr lang="en-GB" sz="2300" dirty="0"/>
              <a:t> </a:t>
            </a:r>
            <a:r>
              <a:rPr lang="en-GB" sz="2300" dirty="0" err="1"/>
              <a:t>antara</a:t>
            </a:r>
            <a:r>
              <a:rPr lang="en-GB" sz="2300" dirty="0"/>
              <a:t> person </a:t>
            </a:r>
            <a:r>
              <a:rPr lang="en-GB" sz="2300" dirty="0" err="1"/>
              <a:t>dan</a:t>
            </a:r>
            <a:r>
              <a:rPr lang="en-GB" sz="2300" dirty="0"/>
              <a:t> </a:t>
            </a:r>
            <a:r>
              <a:rPr lang="en-GB" sz="2300" dirty="0" err="1"/>
              <a:t>politik</a:t>
            </a:r>
            <a:r>
              <a:rPr lang="en-GB" sz="2300" dirty="0"/>
              <a:t>, </a:t>
            </a:r>
            <a:r>
              <a:rPr lang="en-GB" sz="2300" dirty="0" err="1"/>
              <a:t>individu</a:t>
            </a:r>
            <a:r>
              <a:rPr lang="en-GB" sz="2300" dirty="0"/>
              <a:t> </a:t>
            </a:r>
            <a:r>
              <a:rPr lang="en-GB" sz="2300" dirty="0" err="1"/>
              <a:t>dan</a:t>
            </a:r>
            <a:r>
              <a:rPr lang="en-GB" sz="2300" dirty="0"/>
              <a:t> </a:t>
            </a:r>
            <a:r>
              <a:rPr lang="en-GB" sz="2300" dirty="0" err="1"/>
              <a:t>struktur</a:t>
            </a:r>
            <a:r>
              <a:rPr lang="en-GB" sz="2300" dirty="0"/>
              <a:t>, </a:t>
            </a:r>
            <a:r>
              <a:rPr lang="en-GB" sz="2300" dirty="0" err="1"/>
              <a:t>masalah</a:t>
            </a:r>
            <a:r>
              <a:rPr lang="en-GB" sz="2300" dirty="0"/>
              <a:t> </a:t>
            </a:r>
            <a:r>
              <a:rPr lang="en-GB" sz="2300" dirty="0" err="1"/>
              <a:t>pribadi</a:t>
            </a:r>
            <a:r>
              <a:rPr lang="en-GB" sz="2300" dirty="0"/>
              <a:t> </a:t>
            </a:r>
            <a:r>
              <a:rPr lang="en-GB" sz="2300" dirty="0" err="1"/>
              <a:t>dan</a:t>
            </a:r>
            <a:r>
              <a:rPr lang="en-GB" sz="2300" dirty="0"/>
              <a:t> </a:t>
            </a:r>
            <a:r>
              <a:rPr lang="en-GB" sz="2300" dirty="0" err="1"/>
              <a:t>isu</a:t>
            </a:r>
            <a:r>
              <a:rPr lang="en-GB" sz="2300" dirty="0"/>
              <a:t> </a:t>
            </a:r>
            <a:r>
              <a:rPr lang="en-GB" sz="2300" dirty="0" err="1"/>
              <a:t>publik</a:t>
            </a:r>
            <a:r>
              <a:rPr lang="en-GB" sz="2300" dirty="0"/>
              <a:t> </a:t>
            </a:r>
            <a:r>
              <a:rPr lang="en-GB" sz="2300" dirty="0" err="1"/>
              <a:t>merupakan</a:t>
            </a:r>
            <a:r>
              <a:rPr lang="en-GB" sz="2300" dirty="0"/>
              <a:t> </a:t>
            </a:r>
            <a:r>
              <a:rPr lang="en-GB" sz="2300" dirty="0" err="1"/>
              <a:t>unsur</a:t>
            </a:r>
            <a:r>
              <a:rPr lang="en-GB" sz="2300" dirty="0"/>
              <a:t> </a:t>
            </a:r>
            <a:r>
              <a:rPr lang="en-GB" sz="2300" dirty="0" err="1"/>
              <a:t>pokok</a:t>
            </a:r>
            <a:r>
              <a:rPr lang="en-GB" sz="2300" dirty="0"/>
              <a:t> </a:t>
            </a:r>
            <a:r>
              <a:rPr lang="en-GB" sz="2300" dirty="0" err="1"/>
              <a:t>dalam</a:t>
            </a:r>
            <a:r>
              <a:rPr lang="en-GB" sz="2300" dirty="0"/>
              <a:t> </a:t>
            </a:r>
            <a:r>
              <a:rPr lang="en-GB" sz="2300" dirty="0" err="1"/>
              <a:t>pengembangan</a:t>
            </a:r>
            <a:r>
              <a:rPr lang="en-GB" sz="2300" dirty="0"/>
              <a:t> </a:t>
            </a:r>
            <a:r>
              <a:rPr lang="en-GB" sz="2300" dirty="0" err="1"/>
              <a:t>masyarakat</a:t>
            </a:r>
            <a:r>
              <a:rPr lang="en-GB" sz="23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sz="2300" dirty="0" err="1"/>
              <a:t>Kepemilikan</a:t>
            </a:r>
            <a:r>
              <a:rPr lang="en-GB" sz="2300" dirty="0"/>
              <a:t> </a:t>
            </a:r>
            <a:r>
              <a:rPr lang="en-GB" sz="2300" dirty="0" err="1"/>
              <a:t>masyarakat</a:t>
            </a:r>
            <a:r>
              <a:rPr lang="en-GB" sz="2300" dirty="0"/>
              <a:t> (</a:t>
            </a:r>
            <a:r>
              <a:rPr lang="en-GB" sz="2300" i="1" dirty="0"/>
              <a:t>community ownership</a:t>
            </a:r>
            <a:r>
              <a:rPr lang="en-GB" sz="2300" dirty="0"/>
              <a:t>).  </a:t>
            </a:r>
            <a:r>
              <a:rPr lang="en-GB" sz="2300" dirty="0" err="1"/>
              <a:t>Kepemilikan</a:t>
            </a:r>
            <a:r>
              <a:rPr lang="en-GB" sz="2300" dirty="0"/>
              <a:t> </a:t>
            </a:r>
            <a:r>
              <a:rPr lang="en-GB" sz="2300" dirty="0" err="1"/>
              <a:t>mencakup</a:t>
            </a:r>
            <a:r>
              <a:rPr lang="en-GB" sz="2300" dirty="0"/>
              <a:t> </a:t>
            </a:r>
            <a:r>
              <a:rPr lang="en-GB" sz="2300" dirty="0" err="1"/>
              <a:t>kepemilikan</a:t>
            </a:r>
            <a:r>
              <a:rPr lang="en-GB" sz="2300" dirty="0"/>
              <a:t> </a:t>
            </a:r>
            <a:r>
              <a:rPr lang="en-GB" sz="2300" dirty="0" err="1"/>
              <a:t>atas</a:t>
            </a:r>
            <a:r>
              <a:rPr lang="en-GB" sz="2300" dirty="0"/>
              <a:t> </a:t>
            </a:r>
            <a:r>
              <a:rPr lang="en-GB" sz="2300" dirty="0" err="1"/>
              <a:t>barang</a:t>
            </a:r>
            <a:r>
              <a:rPr lang="en-GB" sz="2300" dirty="0"/>
              <a:t> </a:t>
            </a:r>
            <a:r>
              <a:rPr lang="en-GB" sz="2300" dirty="0" err="1"/>
              <a:t>dan</a:t>
            </a:r>
            <a:r>
              <a:rPr lang="en-GB" sz="2300" dirty="0"/>
              <a:t> </a:t>
            </a:r>
            <a:r>
              <a:rPr lang="en-GB" sz="2300" dirty="0" err="1"/>
              <a:t>kepemilikan</a:t>
            </a:r>
            <a:r>
              <a:rPr lang="en-GB" sz="2300" dirty="0"/>
              <a:t> </a:t>
            </a:r>
            <a:r>
              <a:rPr lang="en-GB" sz="2300" dirty="0" err="1"/>
              <a:t>atas</a:t>
            </a:r>
            <a:r>
              <a:rPr lang="en-GB" sz="2300" dirty="0"/>
              <a:t> </a:t>
            </a:r>
            <a:r>
              <a:rPr lang="en-GB" sz="2300" dirty="0" err="1"/>
              <a:t>struktur</a:t>
            </a:r>
            <a:r>
              <a:rPr lang="en-GB" sz="2300" dirty="0"/>
              <a:t> </a:t>
            </a:r>
            <a:r>
              <a:rPr lang="en-GB" sz="2300" dirty="0" err="1"/>
              <a:t>dan</a:t>
            </a:r>
            <a:r>
              <a:rPr lang="en-GB" sz="2300" dirty="0"/>
              <a:t> </a:t>
            </a:r>
            <a:r>
              <a:rPr lang="en-GB" sz="2300" dirty="0" err="1"/>
              <a:t>proses</a:t>
            </a:r>
            <a:r>
              <a:rPr lang="en-GB" sz="2300" dirty="0"/>
              <a:t>. </a:t>
            </a:r>
            <a:endParaRPr lang="en-US" sz="2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847708"/>
          </a:xfrm>
        </p:spPr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57232"/>
            <a:ext cx="7772400" cy="52387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200" dirty="0" err="1"/>
              <a:t>Kepercayaan</a:t>
            </a:r>
            <a:r>
              <a:rPr lang="en-GB" sz="2200" dirty="0"/>
              <a:t> </a:t>
            </a:r>
            <a:r>
              <a:rPr lang="en-GB" sz="2200" dirty="0" err="1"/>
              <a:t>diri</a:t>
            </a:r>
            <a:r>
              <a:rPr lang="en-GB" sz="2200" dirty="0"/>
              <a:t> (</a:t>
            </a:r>
            <a:r>
              <a:rPr lang="en-GB" sz="2200" i="1" dirty="0"/>
              <a:t>self reliance</a:t>
            </a:r>
            <a:r>
              <a:rPr lang="en-GB" sz="2200" dirty="0"/>
              <a:t>).  </a:t>
            </a:r>
            <a:r>
              <a:rPr lang="en-GB" sz="2200" dirty="0" err="1"/>
              <a:t>Masyarakat</a:t>
            </a:r>
            <a:r>
              <a:rPr lang="en-GB" sz="2200" dirty="0"/>
              <a:t> </a:t>
            </a:r>
            <a:r>
              <a:rPr lang="en-GB" sz="2200" dirty="0" err="1"/>
              <a:t>harus</a:t>
            </a:r>
            <a:r>
              <a:rPr lang="en-GB" sz="2200" dirty="0"/>
              <a:t> </a:t>
            </a:r>
            <a:r>
              <a:rPr lang="en-GB" sz="2200" dirty="0" err="1"/>
              <a:t>mencari</a:t>
            </a:r>
            <a:r>
              <a:rPr lang="en-GB" sz="2200" dirty="0"/>
              <a:t> </a:t>
            </a:r>
            <a:r>
              <a:rPr lang="en-GB" sz="2200" dirty="0" err="1"/>
              <a:t>pemanfaatan</a:t>
            </a:r>
            <a:r>
              <a:rPr lang="en-GB" sz="2200" dirty="0"/>
              <a:t> </a:t>
            </a:r>
            <a:r>
              <a:rPr lang="en-GB" sz="2200" dirty="0" err="1"/>
              <a:t>sumberdaya</a:t>
            </a:r>
            <a:r>
              <a:rPr lang="en-GB" sz="2200" dirty="0"/>
              <a:t> yang </a:t>
            </a:r>
            <a:r>
              <a:rPr lang="en-GB" sz="2200" dirty="0" err="1"/>
              <a:t>dimilikinya</a:t>
            </a:r>
            <a:r>
              <a:rPr lang="en-GB" sz="2200" dirty="0"/>
              <a:t>, </a:t>
            </a:r>
            <a:r>
              <a:rPr lang="en-GB" sz="2200" dirty="0" err="1"/>
              <a:t>jangan</a:t>
            </a:r>
            <a:r>
              <a:rPr lang="en-GB" sz="2200" dirty="0"/>
              <a:t> </a:t>
            </a:r>
            <a:r>
              <a:rPr lang="en-GB" sz="2200" dirty="0" err="1"/>
              <a:t>lebih</a:t>
            </a:r>
            <a:r>
              <a:rPr lang="en-GB" sz="2200" dirty="0"/>
              <a:t> </a:t>
            </a:r>
            <a:r>
              <a:rPr lang="en-GB" sz="2200" dirty="0" err="1"/>
              <a:t>tergantung</a:t>
            </a:r>
            <a:r>
              <a:rPr lang="en-GB" sz="2200" dirty="0"/>
              <a:t> </a:t>
            </a:r>
            <a:r>
              <a:rPr lang="en-GB" sz="2200" dirty="0" err="1"/>
              <a:t>pada</a:t>
            </a:r>
            <a:r>
              <a:rPr lang="en-GB" sz="2200" dirty="0"/>
              <a:t> </a:t>
            </a:r>
            <a:r>
              <a:rPr lang="en-GB" sz="2200" dirty="0" err="1"/>
              <a:t>dukungan</a:t>
            </a:r>
            <a:r>
              <a:rPr lang="en-GB" sz="2200" dirty="0"/>
              <a:t> </a:t>
            </a:r>
            <a:r>
              <a:rPr lang="en-GB" sz="2200" dirty="0" err="1"/>
              <a:t>dari</a:t>
            </a:r>
            <a:r>
              <a:rPr lang="en-GB" sz="2200" dirty="0"/>
              <a:t> </a:t>
            </a:r>
            <a:r>
              <a:rPr lang="en-GB" sz="2200" dirty="0" err="1"/>
              <a:t>luar</a:t>
            </a:r>
            <a:r>
              <a:rPr lang="en-GB" sz="2200" dirty="0"/>
              <a:t> yang </a:t>
            </a:r>
            <a:r>
              <a:rPr lang="en-GB" sz="2200" dirty="0" err="1"/>
              <a:t>berupa</a:t>
            </a:r>
            <a:r>
              <a:rPr lang="en-GB" sz="2200" dirty="0"/>
              <a:t> </a:t>
            </a:r>
            <a:r>
              <a:rPr lang="en-GB" sz="2200" dirty="0" err="1"/>
              <a:t>bantuan</a:t>
            </a:r>
            <a:r>
              <a:rPr lang="en-GB" sz="2200" dirty="0"/>
              <a:t> </a:t>
            </a:r>
            <a:r>
              <a:rPr lang="en-GB" sz="2200" dirty="0" err="1"/>
              <a:t>finansial</a:t>
            </a:r>
            <a:r>
              <a:rPr lang="en-GB" sz="2200" dirty="0"/>
              <a:t>, </a:t>
            </a:r>
            <a:r>
              <a:rPr lang="en-GB" sz="2200" dirty="0" err="1"/>
              <a:t>teknis</a:t>
            </a:r>
            <a:r>
              <a:rPr lang="en-GB" sz="2200" dirty="0"/>
              <a:t>, </a:t>
            </a:r>
            <a:r>
              <a:rPr lang="en-GB" sz="2200" dirty="0" err="1"/>
              <a:t>maupun</a:t>
            </a:r>
            <a:r>
              <a:rPr lang="en-GB" sz="2200" dirty="0"/>
              <a:t> </a:t>
            </a:r>
            <a:r>
              <a:rPr lang="en-GB" sz="2200" dirty="0" err="1"/>
              <a:t>sumberdaya</a:t>
            </a:r>
            <a:r>
              <a:rPr lang="en-GB" sz="2200" dirty="0"/>
              <a:t> lain. </a:t>
            </a:r>
            <a:endParaRPr lang="en-GB" sz="2200" dirty="0" smtClean="0"/>
          </a:p>
          <a:p>
            <a:pPr>
              <a:buFont typeface="Wingdings" pitchFamily="2" charset="2"/>
              <a:buChar char="Ø"/>
            </a:pPr>
            <a:r>
              <a:rPr lang="en-GB" sz="2200" dirty="0" err="1"/>
              <a:t>Kemandirian</a:t>
            </a:r>
            <a:r>
              <a:rPr lang="en-GB" sz="2200" dirty="0"/>
              <a:t> (</a:t>
            </a:r>
            <a:r>
              <a:rPr lang="en-GB" sz="2200" i="1" dirty="0"/>
              <a:t>independence from the state</a:t>
            </a:r>
            <a:r>
              <a:rPr lang="en-GB" sz="2200" dirty="0"/>
              <a:t>).  </a:t>
            </a:r>
            <a:r>
              <a:rPr lang="en-GB" sz="2200" dirty="0" err="1"/>
              <a:t>Bantuan</a:t>
            </a:r>
            <a:r>
              <a:rPr lang="en-GB" sz="2200" dirty="0"/>
              <a:t> </a:t>
            </a:r>
            <a:r>
              <a:rPr lang="en-GB" sz="2200" dirty="0" err="1"/>
              <a:t>pemerintah</a:t>
            </a:r>
            <a:r>
              <a:rPr lang="en-GB" sz="2200" dirty="0"/>
              <a:t> </a:t>
            </a:r>
            <a:r>
              <a:rPr lang="en-GB" sz="2200" dirty="0" err="1"/>
              <a:t>dalam</a:t>
            </a:r>
            <a:r>
              <a:rPr lang="en-GB" sz="2200" dirty="0"/>
              <a:t> </a:t>
            </a:r>
            <a:r>
              <a:rPr lang="en-GB" sz="2200" dirty="0" err="1"/>
              <a:t>pembangunan</a:t>
            </a:r>
            <a:r>
              <a:rPr lang="en-GB" sz="2200" dirty="0"/>
              <a:t> </a:t>
            </a:r>
            <a:r>
              <a:rPr lang="en-GB" sz="2200" dirty="0" err="1"/>
              <a:t>masyarakat</a:t>
            </a:r>
            <a:r>
              <a:rPr lang="en-GB" sz="2200" dirty="0"/>
              <a:t> </a:t>
            </a:r>
            <a:r>
              <a:rPr lang="en-GB" sz="2200" dirty="0" err="1"/>
              <a:t>sudah</a:t>
            </a:r>
            <a:r>
              <a:rPr lang="en-GB" sz="2200" dirty="0"/>
              <a:t> </a:t>
            </a:r>
            <a:r>
              <a:rPr lang="en-GB" sz="2200" dirty="0" err="1"/>
              <a:t>berjalan</a:t>
            </a:r>
            <a:r>
              <a:rPr lang="en-GB" sz="2200" dirty="0"/>
              <a:t> </a:t>
            </a:r>
            <a:r>
              <a:rPr lang="en-GB" sz="2200" dirty="0" err="1"/>
              <a:t>cukup</a:t>
            </a:r>
            <a:r>
              <a:rPr lang="en-GB" sz="2200" dirty="0"/>
              <a:t> lama. </a:t>
            </a:r>
            <a:endParaRPr lang="en-GB" sz="2200" dirty="0" smtClean="0"/>
          </a:p>
          <a:p>
            <a:pPr>
              <a:buFont typeface="Wingdings" pitchFamily="2" charset="2"/>
              <a:buChar char="Ø"/>
            </a:pPr>
            <a:r>
              <a:rPr lang="en-GB" sz="2200" dirty="0" err="1"/>
              <a:t>Tujuan</a:t>
            </a:r>
            <a:r>
              <a:rPr lang="en-GB" sz="2200" dirty="0"/>
              <a:t> </a:t>
            </a:r>
            <a:r>
              <a:rPr lang="en-GB" sz="2200" dirty="0" err="1"/>
              <a:t>jangka</a:t>
            </a:r>
            <a:r>
              <a:rPr lang="en-GB" sz="2200" dirty="0"/>
              <a:t> </a:t>
            </a:r>
            <a:r>
              <a:rPr lang="en-GB" sz="2200" dirty="0" err="1"/>
              <a:t>menengah</a:t>
            </a:r>
            <a:r>
              <a:rPr lang="en-GB" sz="2200" dirty="0"/>
              <a:t> </a:t>
            </a:r>
            <a:r>
              <a:rPr lang="en-GB" sz="2200" dirty="0" err="1"/>
              <a:t>dan</a:t>
            </a:r>
            <a:r>
              <a:rPr lang="en-GB" sz="2200" dirty="0"/>
              <a:t> </a:t>
            </a:r>
            <a:r>
              <a:rPr lang="en-GB" sz="2200" dirty="0" err="1"/>
              <a:t>visi</a:t>
            </a:r>
            <a:r>
              <a:rPr lang="en-GB" sz="2200" dirty="0"/>
              <a:t> yang </a:t>
            </a:r>
            <a:r>
              <a:rPr lang="en-GB" sz="2200" dirty="0" err="1"/>
              <a:t>jelas</a:t>
            </a:r>
            <a:r>
              <a:rPr lang="en-GB" sz="2200" dirty="0"/>
              <a:t> (</a:t>
            </a:r>
            <a:r>
              <a:rPr lang="en-GB" sz="2200" i="1" dirty="0"/>
              <a:t>immediate goals and ultimate visions</a:t>
            </a:r>
            <a:r>
              <a:rPr lang="en-GB" sz="2200" dirty="0"/>
              <a:t>). </a:t>
            </a:r>
            <a:endParaRPr lang="en-GB" sz="2200" dirty="0" smtClean="0"/>
          </a:p>
          <a:p>
            <a:pPr>
              <a:buFont typeface="Wingdings" pitchFamily="2" charset="2"/>
              <a:buChar char="Ø"/>
            </a:pP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/>
              <a:t>organik</a:t>
            </a:r>
            <a:r>
              <a:rPr lang="en-GB" sz="2200" dirty="0"/>
              <a:t> (</a:t>
            </a:r>
            <a:r>
              <a:rPr lang="en-GB" sz="2200" i="1" dirty="0"/>
              <a:t>organic development).</a:t>
            </a:r>
            <a:r>
              <a:rPr lang="en-GB" sz="2200" dirty="0"/>
              <a:t>  </a:t>
            </a:r>
            <a:r>
              <a:rPr lang="en-GB" sz="2200" dirty="0" err="1"/>
              <a:t>Pemikiran</a:t>
            </a:r>
            <a:r>
              <a:rPr lang="en-GB" sz="2200" dirty="0"/>
              <a:t> </a:t>
            </a: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/>
              <a:t>organik</a:t>
            </a:r>
            <a:r>
              <a:rPr lang="en-GB" sz="2200" dirty="0"/>
              <a:t> </a:t>
            </a:r>
            <a:r>
              <a:rPr lang="en-GB" sz="2200" dirty="0" err="1"/>
              <a:t>sering</a:t>
            </a:r>
            <a:r>
              <a:rPr lang="en-GB" sz="2200" dirty="0"/>
              <a:t> </a:t>
            </a:r>
            <a:r>
              <a:rPr lang="en-GB" sz="2200" dirty="0" err="1"/>
              <a:t>dipertentangkan</a:t>
            </a:r>
            <a:r>
              <a:rPr lang="en-GB" sz="2200" dirty="0"/>
              <a:t> </a:t>
            </a:r>
            <a:r>
              <a:rPr lang="en-GB" sz="2200" dirty="0" err="1"/>
              <a:t>dengan</a:t>
            </a:r>
            <a:r>
              <a:rPr lang="en-GB" sz="2200" dirty="0"/>
              <a:t> </a:t>
            </a: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/>
              <a:t>mekanistik</a:t>
            </a:r>
            <a:r>
              <a:rPr lang="en-GB" sz="2200" dirty="0"/>
              <a:t>, </a:t>
            </a: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/>
              <a:t>mekanistik</a:t>
            </a:r>
            <a:r>
              <a:rPr lang="en-GB" sz="2200" dirty="0"/>
              <a:t> </a:t>
            </a:r>
            <a:r>
              <a:rPr lang="en-GB" sz="2200" dirty="0" err="1"/>
              <a:t>ibarat</a:t>
            </a:r>
            <a:r>
              <a:rPr lang="en-GB" sz="2200" dirty="0"/>
              <a:t> </a:t>
            </a:r>
            <a:r>
              <a:rPr lang="en-GB" sz="2200" dirty="0" err="1"/>
              <a:t>sebuah</a:t>
            </a:r>
            <a:r>
              <a:rPr lang="en-GB" sz="2200" dirty="0"/>
              <a:t> </a:t>
            </a:r>
            <a:r>
              <a:rPr lang="en-GB" sz="2200" dirty="0" err="1"/>
              <a:t>mesin</a:t>
            </a:r>
            <a:r>
              <a:rPr lang="en-GB" sz="2200" dirty="0"/>
              <a:t>, </a:t>
            </a:r>
            <a:r>
              <a:rPr lang="en-GB" sz="2200" dirty="0" err="1"/>
              <a:t>sedangkan</a:t>
            </a:r>
            <a:r>
              <a:rPr lang="en-GB" sz="2200" dirty="0"/>
              <a:t> </a:t>
            </a:r>
            <a:r>
              <a:rPr lang="en-GB" sz="2200" dirty="0" err="1"/>
              <a:t>pengembangan</a:t>
            </a:r>
            <a:r>
              <a:rPr lang="en-GB" sz="2200" dirty="0"/>
              <a:t> </a:t>
            </a:r>
            <a:r>
              <a:rPr lang="en-GB" sz="2200" dirty="0" err="1"/>
              <a:t>organik</a:t>
            </a:r>
            <a:r>
              <a:rPr lang="en-GB" sz="2200" dirty="0"/>
              <a:t> </a:t>
            </a:r>
            <a:r>
              <a:rPr lang="en-GB" sz="2200" dirty="0" err="1"/>
              <a:t>ibarat</a:t>
            </a:r>
            <a:r>
              <a:rPr lang="en-GB" sz="2200" dirty="0"/>
              <a:t> </a:t>
            </a:r>
            <a:r>
              <a:rPr lang="en-GB" sz="2200" dirty="0" err="1"/>
              <a:t>sebuah</a:t>
            </a:r>
            <a:r>
              <a:rPr lang="en-GB" sz="2200" dirty="0"/>
              <a:t> </a:t>
            </a:r>
            <a:r>
              <a:rPr lang="en-GB" sz="2200" dirty="0" err="1"/>
              <a:t>tanaman</a:t>
            </a:r>
            <a:r>
              <a:rPr lang="en-GB" sz="2200" dirty="0"/>
              <a:t>. </a:t>
            </a: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633394"/>
          </a:xfrm>
        </p:spPr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85794"/>
            <a:ext cx="7772400" cy="531020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dirty="0" err="1"/>
              <a:t>Pengembangan</a:t>
            </a:r>
            <a:r>
              <a:rPr lang="en-GB" sz="2400" dirty="0"/>
              <a:t> </a:t>
            </a:r>
            <a:r>
              <a:rPr lang="en-GB" sz="2400" dirty="0" err="1"/>
              <a:t>bertahap</a:t>
            </a:r>
            <a:r>
              <a:rPr lang="en-GB" sz="2400" dirty="0"/>
              <a:t> (</a:t>
            </a:r>
            <a:r>
              <a:rPr lang="en-GB" sz="2400" i="1" dirty="0"/>
              <a:t>the pace of development</a:t>
            </a:r>
            <a:r>
              <a:rPr lang="en-GB" sz="2400" dirty="0"/>
              <a:t>).  </a:t>
            </a:r>
            <a:r>
              <a:rPr lang="en-GB" sz="2400" dirty="0" err="1"/>
              <a:t>Sebagai</a:t>
            </a:r>
            <a:r>
              <a:rPr lang="en-GB" sz="2400" dirty="0"/>
              <a:t> </a:t>
            </a:r>
            <a:r>
              <a:rPr lang="en-GB" sz="2400" dirty="0" err="1"/>
              <a:t>konsekuensi</a:t>
            </a:r>
            <a:r>
              <a:rPr lang="en-GB" sz="2400" dirty="0"/>
              <a:t> </a:t>
            </a:r>
            <a:r>
              <a:rPr lang="en-GB" sz="2400" dirty="0" err="1"/>
              <a:t>alamiah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pengembangan</a:t>
            </a:r>
            <a:r>
              <a:rPr lang="en-GB" sz="2400" dirty="0"/>
              <a:t> </a:t>
            </a:r>
            <a:r>
              <a:rPr lang="en-GB" sz="2400" dirty="0" err="1"/>
              <a:t>organik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perlunya</a:t>
            </a:r>
            <a:r>
              <a:rPr lang="en-GB" sz="2400" dirty="0"/>
              <a:t> </a:t>
            </a:r>
            <a:r>
              <a:rPr lang="en-GB" sz="2400" dirty="0" err="1"/>
              <a:t>penetapan</a:t>
            </a:r>
            <a:r>
              <a:rPr lang="en-GB" sz="2400" dirty="0"/>
              <a:t> </a:t>
            </a:r>
            <a:r>
              <a:rPr lang="en-GB" sz="2400" dirty="0" err="1"/>
              <a:t>langkah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mengadakan</a:t>
            </a:r>
            <a:r>
              <a:rPr lang="en-GB" sz="2400" dirty="0"/>
              <a:t> </a:t>
            </a:r>
            <a:r>
              <a:rPr lang="en-GB" sz="2400" dirty="0" err="1"/>
              <a:t>pengembangan</a:t>
            </a:r>
            <a:r>
              <a:rPr lang="en-GB" sz="2400" dirty="0"/>
              <a:t> </a:t>
            </a:r>
            <a:r>
              <a:rPr lang="en-GB" sz="2400" dirty="0" err="1"/>
              <a:t>masyarakat</a:t>
            </a:r>
            <a:r>
              <a:rPr lang="en-GB" sz="2400" dirty="0"/>
              <a:t>. </a:t>
            </a:r>
            <a:endParaRPr lang="en-GB" sz="2400" dirty="0" smtClean="0"/>
          </a:p>
          <a:p>
            <a:pPr>
              <a:buFont typeface="Wingdings" pitchFamily="2" charset="2"/>
              <a:buChar char="Ø"/>
            </a:pPr>
            <a:r>
              <a:rPr lang="en-GB" sz="2400" dirty="0" err="1"/>
              <a:t>Keahlian</a:t>
            </a:r>
            <a:r>
              <a:rPr lang="en-GB" sz="2400" dirty="0"/>
              <a:t> </a:t>
            </a:r>
            <a:r>
              <a:rPr lang="en-GB" sz="2400" dirty="0" err="1"/>
              <a:t>eksternal</a:t>
            </a:r>
            <a:r>
              <a:rPr lang="en-GB" sz="2400" dirty="0"/>
              <a:t> (</a:t>
            </a:r>
            <a:r>
              <a:rPr lang="en-GB" sz="2400" i="1" dirty="0"/>
              <a:t>external expertise</a:t>
            </a:r>
            <a:r>
              <a:rPr lang="en-GB" sz="2400" dirty="0"/>
              <a:t>).  </a:t>
            </a:r>
            <a:r>
              <a:rPr lang="en-GB" sz="2400" dirty="0" err="1"/>
              <a:t>Proses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struktur</a:t>
            </a:r>
            <a:r>
              <a:rPr lang="en-GB" sz="2400" dirty="0"/>
              <a:t> yang </a:t>
            </a:r>
            <a:r>
              <a:rPr lang="en-GB" sz="2400" dirty="0" err="1"/>
              <a:t>datang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luar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pengembangan</a:t>
            </a:r>
            <a:r>
              <a:rPr lang="en-GB" sz="2400" dirty="0"/>
              <a:t> </a:t>
            </a:r>
            <a:r>
              <a:rPr lang="en-GB" sz="2400" dirty="0" err="1"/>
              <a:t>masyarakat</a:t>
            </a:r>
            <a:r>
              <a:rPr lang="en-GB" sz="2400" dirty="0"/>
              <a:t> </a:t>
            </a:r>
            <a:r>
              <a:rPr lang="en-GB" sz="2400" dirty="0" err="1"/>
              <a:t>jarang</a:t>
            </a:r>
            <a:r>
              <a:rPr lang="en-GB" sz="2400" dirty="0"/>
              <a:t> </a:t>
            </a:r>
            <a:r>
              <a:rPr lang="en-GB" sz="2400" dirty="0" err="1"/>
              <a:t>bekerja</a:t>
            </a:r>
            <a:r>
              <a:rPr lang="en-GB" sz="2400" dirty="0"/>
              <a:t> </a:t>
            </a:r>
            <a:r>
              <a:rPr lang="en-GB" sz="2400" dirty="0" err="1"/>
              <a:t>secara</a:t>
            </a:r>
            <a:r>
              <a:rPr lang="en-GB" sz="2400" dirty="0"/>
              <a:t> </a:t>
            </a:r>
            <a:r>
              <a:rPr lang="en-GB" sz="2400" dirty="0" err="1"/>
              <a:t>baik</a:t>
            </a:r>
            <a:r>
              <a:rPr lang="en-GB" sz="2400" dirty="0"/>
              <a:t>. </a:t>
            </a:r>
            <a:endParaRPr lang="en-GB" sz="2400" dirty="0" smtClean="0"/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 Pembangunan </a:t>
            </a:r>
            <a:r>
              <a:rPr lang="en-GB" sz="2400" dirty="0" err="1"/>
              <a:t>komunitas</a:t>
            </a:r>
            <a:r>
              <a:rPr lang="en-GB" sz="2400" dirty="0"/>
              <a:t> (</a:t>
            </a:r>
            <a:r>
              <a:rPr lang="en-GB" sz="2400" i="1" dirty="0"/>
              <a:t>community building</a:t>
            </a:r>
            <a:r>
              <a:rPr lang="en-GB" sz="2400" dirty="0"/>
              <a:t>).  </a:t>
            </a:r>
            <a:r>
              <a:rPr lang="en-GB" sz="2400" dirty="0" err="1"/>
              <a:t>Semua</a:t>
            </a:r>
            <a:r>
              <a:rPr lang="en-GB" sz="2400" dirty="0"/>
              <a:t> </a:t>
            </a:r>
            <a:r>
              <a:rPr lang="en-GB" sz="2400" dirty="0" err="1"/>
              <a:t>pengembangan</a:t>
            </a:r>
            <a:r>
              <a:rPr lang="en-GB" sz="2400" dirty="0"/>
              <a:t> </a:t>
            </a:r>
            <a:r>
              <a:rPr lang="en-GB" sz="2400" dirty="0" err="1"/>
              <a:t>masyarakat</a:t>
            </a:r>
            <a:r>
              <a:rPr lang="en-GB" sz="2400" dirty="0"/>
              <a:t> </a:t>
            </a:r>
            <a:r>
              <a:rPr lang="en-GB" sz="2400" dirty="0" err="1"/>
              <a:t>harus</a:t>
            </a:r>
            <a:r>
              <a:rPr lang="en-GB" sz="2400" dirty="0"/>
              <a:t> </a:t>
            </a:r>
            <a:r>
              <a:rPr lang="en-GB" sz="2400" dirty="0" err="1"/>
              <a:t>bertujuan</a:t>
            </a:r>
            <a:r>
              <a:rPr lang="en-GB" sz="2400" dirty="0"/>
              <a:t> </a:t>
            </a:r>
            <a:r>
              <a:rPr lang="en-GB" sz="2400" dirty="0" err="1"/>
              <a:t>membangun</a:t>
            </a:r>
            <a:r>
              <a:rPr lang="en-GB" sz="2400" dirty="0"/>
              <a:t> </a:t>
            </a:r>
            <a:r>
              <a:rPr lang="en-GB" sz="2400" dirty="0" err="1"/>
              <a:t>komunitasnya</a:t>
            </a:r>
            <a:r>
              <a:rPr lang="en-GB" sz="2400" dirty="0"/>
              <a:t>. </a:t>
            </a:r>
            <a:endParaRPr lang="en-GB" sz="2400" dirty="0" smtClean="0"/>
          </a:p>
          <a:p>
            <a:pPr>
              <a:buFont typeface="Wingdings" pitchFamily="2" charset="2"/>
              <a:buChar char="Ø"/>
            </a:pPr>
            <a:r>
              <a:rPr lang="en-GB" sz="2400" dirty="0" err="1"/>
              <a:t>Proses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hasil</a:t>
            </a:r>
            <a:r>
              <a:rPr lang="en-GB" sz="2400" dirty="0"/>
              <a:t> (</a:t>
            </a:r>
            <a:r>
              <a:rPr lang="en-GB" sz="2400" i="1" dirty="0"/>
              <a:t>process and outcome</a:t>
            </a:r>
            <a:r>
              <a:rPr lang="en-GB" sz="2400" dirty="0"/>
              <a:t>).  </a:t>
            </a:r>
            <a:r>
              <a:rPr lang="en-GB" sz="2400" dirty="0" err="1"/>
              <a:t>Penekanan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proses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hasil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/>
              <a:t>isu</a:t>
            </a:r>
            <a:r>
              <a:rPr lang="en-GB" sz="2400" dirty="0"/>
              <a:t> </a:t>
            </a:r>
            <a:r>
              <a:rPr lang="en-GB" sz="2400" dirty="0" err="1"/>
              <a:t>penting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pekerjaan</a:t>
            </a:r>
            <a:r>
              <a:rPr lang="en-GB" sz="2400" dirty="0"/>
              <a:t> </a:t>
            </a:r>
            <a:r>
              <a:rPr lang="en-GB" sz="2400" dirty="0" err="1"/>
              <a:t>masyarakat</a:t>
            </a:r>
            <a:r>
              <a:rPr lang="en-GB" sz="2400" dirty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gen4_newidea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808080"/>
      </a:accent1>
      <a:accent2>
        <a:srgbClr val="0000FF"/>
      </a:accent2>
      <a:accent3>
        <a:srgbClr val="EBEBEB"/>
      </a:accent3>
      <a:accent4>
        <a:srgbClr val="000000"/>
      </a:accent4>
      <a:accent5>
        <a:srgbClr val="C0C0C0"/>
      </a:accent5>
      <a:accent6>
        <a:srgbClr val="0000E7"/>
      </a:accent6>
      <a:hlink>
        <a:srgbClr val="0000FF"/>
      </a:hlink>
      <a:folHlink>
        <a:srgbClr val="0099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pppgen4_newidea</Template>
  <TotalTime>25</TotalTime>
  <Words>781</Words>
  <Application>Microsoft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pppgen4_newidea</vt:lpstr>
      <vt:lpstr>PRINSIP-PRINSIP PEMBANGUNAN MASYARAKAT </vt:lpstr>
      <vt:lpstr>Pendahuluan</vt:lpstr>
      <vt:lpstr>Penilaian terhadap pelaksanaan pembangunan selama era Orde Baru dapat dikelompokkan menjadi dua:</vt:lpstr>
      <vt:lpstr>lanjutan</vt:lpstr>
      <vt:lpstr>lanjutan</vt:lpstr>
      <vt:lpstr>PRINSIP-PRINSIP PEMBANGUNAN MASYARAKAT </vt:lpstr>
      <vt:lpstr>lanjutan</vt:lpstr>
      <vt:lpstr>lanjutan</vt:lpstr>
      <vt:lpstr>lanjutan</vt:lpstr>
      <vt:lpstr>lanjutan</vt:lpstr>
      <vt:lpstr>lanjutan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PRINSIP-PRINSIP PEMBANGUNAN MASYARAKAT </dc:title>
  <dc:creator>user</dc:creator>
  <cp:lastModifiedBy>user</cp:lastModifiedBy>
  <cp:revision>3</cp:revision>
  <dcterms:created xsi:type="dcterms:W3CDTF">2010-12-10T03:25:57Z</dcterms:created>
  <dcterms:modified xsi:type="dcterms:W3CDTF">2010-12-10T03:51:38Z</dcterms:modified>
</cp:coreProperties>
</file>