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50475" cy="75898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0218" autoAdjust="0"/>
    <p:restoredTop sz="90929"/>
  </p:normalViewPr>
  <p:slideViewPr>
    <p:cSldViewPr>
      <p:cViewPr varScale="1">
        <p:scale>
          <a:sx n="61" d="100"/>
          <a:sy n="61" d="100"/>
        </p:scale>
        <p:origin x="-1728" y="-78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16138" y="5334000"/>
            <a:ext cx="7694612" cy="12636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14550" y="6708775"/>
            <a:ext cx="7715250" cy="7286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4DB3B-1899-447A-A7F2-F703A985F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0"/>
            <a:ext cx="2289175" cy="6746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718300" cy="6746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07E1-A6A7-43D2-9C56-F7686EF76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EF17D-EDF0-4CA4-8D6B-EE199F083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CFAE4-DE9D-437F-9639-132D3C6B2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03738" cy="514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4738" y="1600200"/>
            <a:ext cx="4503737" cy="514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04CBD-E820-4E8C-ABEF-3663AB09B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1EEC-022A-485A-A76A-70BA9AB0F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26986-4C40-4E69-B49C-B56F0986B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B584A-D522-47BD-B774-7799C30AB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401B7-A979-43EF-89D8-344FB11FF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E73A5-779D-4975-89CB-AA28B733B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915987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solidFill>
                  <a:srgbClr val="FFFFFF"/>
                </a:solidFill>
              </a:defRPr>
            </a:lvl1pPr>
          </a:lstStyle>
          <a:p>
            <a:fld id="{A87200E5-F8DA-4BA3-95AC-276664CD5D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rgbClr val="FFFFFF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rgbClr val="FFFFFF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rgbClr val="FFFFFF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FFFFFF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FFFFFF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FFFFFF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FFFFFF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4841" y="2866225"/>
            <a:ext cx="7694612" cy="2231227"/>
          </a:xfrm>
        </p:spPr>
        <p:txBody>
          <a:bodyPr/>
          <a:lstStyle/>
          <a:p>
            <a:r>
              <a:rPr lang="en-GB" dirty="0"/>
              <a:t>PRINSIP-PRINSIP PEMBANGUNAN MASYARAKAT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4841" y="5938059"/>
            <a:ext cx="7715250" cy="728663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Sjafari,M.Si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3200" dirty="0" err="1"/>
              <a:t>Pembatasan</a:t>
            </a:r>
            <a:r>
              <a:rPr lang="en-GB" sz="3200" dirty="0"/>
              <a:t> (</a:t>
            </a:r>
            <a:r>
              <a:rPr lang="en-GB" sz="3200" dirty="0" err="1"/>
              <a:t>perumusan</a:t>
            </a:r>
            <a:r>
              <a:rPr lang="en-GB" sz="3200" dirty="0"/>
              <a:t>) </a:t>
            </a:r>
            <a:r>
              <a:rPr lang="en-GB" sz="3200" dirty="0" err="1"/>
              <a:t>kebutuhan</a:t>
            </a:r>
            <a:r>
              <a:rPr lang="en-GB" sz="3200" dirty="0"/>
              <a:t>  (</a:t>
            </a:r>
            <a:r>
              <a:rPr lang="en-GB" sz="3200" i="1" dirty="0"/>
              <a:t>defining need</a:t>
            </a:r>
            <a:r>
              <a:rPr lang="en-GB" sz="3200" dirty="0"/>
              <a:t>).  </a:t>
            </a:r>
            <a:r>
              <a:rPr lang="en-GB" sz="3200" dirty="0" err="1"/>
              <a:t>Pertama</a:t>
            </a:r>
            <a:r>
              <a:rPr lang="en-GB" sz="3200" dirty="0"/>
              <a:t>, </a:t>
            </a:r>
            <a:r>
              <a:rPr lang="en-GB" sz="3200" dirty="0" err="1"/>
              <a:t>pengembangan</a:t>
            </a:r>
            <a:r>
              <a:rPr lang="en-GB" sz="3200" dirty="0"/>
              <a:t> </a:t>
            </a:r>
            <a:r>
              <a:rPr lang="en-GB" sz="3200" dirty="0" err="1"/>
              <a:t>masyarakat</a:t>
            </a:r>
            <a:r>
              <a:rPr lang="en-GB" sz="3200" dirty="0"/>
              <a:t> </a:t>
            </a:r>
            <a:r>
              <a:rPr lang="en-GB" sz="3200" dirty="0" err="1"/>
              <a:t>harus</a:t>
            </a:r>
            <a:r>
              <a:rPr lang="en-GB" sz="3200" dirty="0"/>
              <a:t> </a:t>
            </a:r>
            <a:r>
              <a:rPr lang="en-GB" sz="3200" dirty="0" err="1"/>
              <a:t>mampu</a:t>
            </a:r>
            <a:r>
              <a:rPr lang="en-GB" sz="3200" dirty="0"/>
              <a:t> </a:t>
            </a:r>
            <a:r>
              <a:rPr lang="en-GB" sz="3200" dirty="0" err="1"/>
              <a:t>menemukan</a:t>
            </a:r>
            <a:r>
              <a:rPr lang="en-GB" sz="3200" dirty="0"/>
              <a:t> </a:t>
            </a:r>
            <a:r>
              <a:rPr lang="en-GB" sz="3200" dirty="0" err="1"/>
              <a:t>kesepakatan</a:t>
            </a:r>
            <a:r>
              <a:rPr lang="en-GB" sz="3200" dirty="0"/>
              <a:t> </a:t>
            </a:r>
            <a:r>
              <a:rPr lang="en-GB" sz="3200" dirty="0" err="1"/>
              <a:t>diantara</a:t>
            </a:r>
            <a:r>
              <a:rPr lang="en-GB" sz="3200" dirty="0"/>
              <a:t> </a:t>
            </a:r>
            <a:r>
              <a:rPr lang="en-GB" sz="3200" dirty="0" err="1"/>
              <a:t>berbagai</a:t>
            </a:r>
            <a:r>
              <a:rPr lang="en-GB" sz="3200" dirty="0"/>
              <a:t> </a:t>
            </a:r>
            <a:r>
              <a:rPr lang="en-GB" sz="3200" dirty="0" err="1"/>
              <a:t>variasi</a:t>
            </a:r>
            <a:r>
              <a:rPr lang="en-GB" sz="3200" dirty="0"/>
              <a:t> </a:t>
            </a:r>
            <a:r>
              <a:rPr lang="en-GB" sz="3200" dirty="0" err="1"/>
              <a:t>kebutuhan</a:t>
            </a:r>
            <a:r>
              <a:rPr lang="en-GB" sz="3200" dirty="0"/>
              <a:t> </a:t>
            </a:r>
            <a:r>
              <a:rPr lang="en-GB" sz="3200" dirty="0" err="1"/>
              <a:t>masyarakat</a:t>
            </a:r>
            <a:r>
              <a:rPr lang="en-GB" sz="3200" dirty="0"/>
              <a:t>. </a:t>
            </a: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err="1"/>
              <a:t>Prinsip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pernyataan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kebijaksanaan</a:t>
            </a:r>
            <a:r>
              <a:rPr lang="en-US" sz="3200" dirty="0"/>
              <a:t> yang </a:t>
            </a:r>
            <a:r>
              <a:rPr lang="en-US" sz="3200" dirty="0" err="1"/>
              <a:t>dijadikan</a:t>
            </a:r>
            <a:r>
              <a:rPr lang="en-US" sz="3200" dirty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pengambilan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konsisten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T</a:t>
            </a:r>
            <a:r>
              <a:rPr lang="en-GB" sz="2800" dirty="0" err="1" smtClean="0"/>
              <a:t>ujuan</a:t>
            </a:r>
            <a:r>
              <a:rPr lang="en-GB" sz="2800" dirty="0" smtClean="0"/>
              <a:t> </a:t>
            </a:r>
            <a:r>
              <a:rPr lang="en-GB" sz="2800" dirty="0" err="1"/>
              <a:t>pembangunan</a:t>
            </a:r>
            <a:r>
              <a:rPr lang="en-GB" sz="2800" dirty="0"/>
              <a:t> </a:t>
            </a:r>
            <a:r>
              <a:rPr lang="en-GB" sz="2800" dirty="0" err="1"/>
              <a:t>kita</a:t>
            </a:r>
            <a:r>
              <a:rPr lang="en-GB" sz="2800" dirty="0"/>
              <a:t> </a:t>
            </a:r>
            <a:r>
              <a:rPr lang="en-GB" sz="2800" dirty="0" err="1"/>
              <a:t>adalah</a:t>
            </a:r>
            <a:r>
              <a:rPr lang="en-GB" sz="2800" dirty="0"/>
              <a:t> </a:t>
            </a:r>
            <a:r>
              <a:rPr lang="en-GB" sz="2800" b="1" dirty="0" err="1"/>
              <a:t>pembangunan</a:t>
            </a:r>
            <a:r>
              <a:rPr lang="en-GB" sz="2800" b="1" dirty="0"/>
              <a:t> </a:t>
            </a:r>
            <a:r>
              <a:rPr lang="en-GB" sz="2800" b="1" dirty="0" err="1"/>
              <a:t>manusia</a:t>
            </a:r>
            <a:r>
              <a:rPr lang="en-GB" sz="2800" b="1" dirty="0"/>
              <a:t> </a:t>
            </a:r>
            <a:r>
              <a:rPr lang="en-GB" sz="2800" b="1" dirty="0" err="1"/>
              <a:t>seutuhnya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smtClean="0"/>
              <a:t> </a:t>
            </a:r>
            <a:r>
              <a:rPr lang="en-GB" sz="2800" dirty="0"/>
              <a:t>Dari </a:t>
            </a:r>
            <a:r>
              <a:rPr lang="en-GB" sz="2800" dirty="0" err="1"/>
              <a:t>pengertian</a:t>
            </a:r>
            <a:r>
              <a:rPr lang="en-GB" sz="2800" dirty="0"/>
              <a:t> </a:t>
            </a:r>
            <a:r>
              <a:rPr lang="en-GB" sz="2800" dirty="0" err="1"/>
              <a:t>tersebut</a:t>
            </a:r>
            <a:r>
              <a:rPr lang="en-GB" sz="2800" dirty="0"/>
              <a:t> </a:t>
            </a:r>
            <a:r>
              <a:rPr lang="en-GB" sz="2800" dirty="0" err="1"/>
              <a:t>dapat</a:t>
            </a:r>
            <a:r>
              <a:rPr lang="en-GB" sz="2800" dirty="0"/>
              <a:t> </a:t>
            </a:r>
            <a:r>
              <a:rPr lang="en-GB" sz="2800" dirty="0" err="1"/>
              <a:t>dipahami</a:t>
            </a:r>
            <a:r>
              <a:rPr lang="en-GB" sz="2800" dirty="0"/>
              <a:t> </a:t>
            </a:r>
            <a:r>
              <a:rPr lang="en-GB" sz="2800" dirty="0" err="1"/>
              <a:t>bahwa</a:t>
            </a:r>
            <a:r>
              <a:rPr lang="en-GB" sz="2800" dirty="0"/>
              <a:t> </a:t>
            </a:r>
            <a:r>
              <a:rPr lang="en-GB" sz="2800" dirty="0" err="1"/>
              <a:t>pembangunan</a:t>
            </a:r>
            <a:r>
              <a:rPr lang="en-GB" sz="2800" dirty="0"/>
              <a:t> </a:t>
            </a:r>
            <a:r>
              <a:rPr lang="en-GB" sz="2800" dirty="0" err="1"/>
              <a:t>harus</a:t>
            </a:r>
            <a:r>
              <a:rPr lang="en-GB" sz="2800" dirty="0"/>
              <a:t> </a:t>
            </a:r>
            <a:r>
              <a:rPr lang="en-GB" sz="2800" dirty="0" err="1"/>
              <a:t>menyangkut</a:t>
            </a:r>
            <a:r>
              <a:rPr lang="en-GB" sz="2800" dirty="0"/>
              <a:t> </a:t>
            </a:r>
            <a:r>
              <a:rPr lang="en-GB" sz="2800" dirty="0" err="1"/>
              <a:t>manusia</a:t>
            </a:r>
            <a:r>
              <a:rPr lang="en-GB" sz="2800" dirty="0"/>
              <a:t> </a:t>
            </a:r>
            <a:r>
              <a:rPr lang="en-GB" sz="2800" dirty="0" err="1"/>
              <a:t>beserta</a:t>
            </a:r>
            <a:r>
              <a:rPr lang="en-GB" sz="2800" dirty="0"/>
              <a:t> </a:t>
            </a:r>
            <a:r>
              <a:rPr lang="en-GB" sz="2800" dirty="0" err="1"/>
              <a:t>lingkungannya</a:t>
            </a:r>
            <a:r>
              <a:rPr lang="en-GB" sz="2800" dirty="0"/>
              <a:t>, </a:t>
            </a:r>
            <a:r>
              <a:rPr lang="en-GB" sz="2800" dirty="0" err="1"/>
              <a:t>baik</a:t>
            </a:r>
            <a:r>
              <a:rPr lang="en-GB" sz="2800" dirty="0"/>
              <a:t> </a:t>
            </a:r>
            <a:r>
              <a:rPr lang="en-GB" sz="2800" dirty="0" err="1"/>
              <a:t>lingkungan</a:t>
            </a:r>
            <a:r>
              <a:rPr lang="en-GB" sz="2800" dirty="0"/>
              <a:t> </a:t>
            </a:r>
            <a:r>
              <a:rPr lang="en-GB" sz="2800" dirty="0" err="1"/>
              <a:t>fisik</a:t>
            </a:r>
            <a:r>
              <a:rPr lang="en-GB" sz="2800" dirty="0"/>
              <a:t> (material, </a:t>
            </a:r>
            <a:r>
              <a:rPr lang="en-GB" sz="2800" dirty="0" err="1"/>
              <a:t>lahiriah</a:t>
            </a:r>
            <a:r>
              <a:rPr lang="en-GB" sz="2800" dirty="0"/>
              <a:t>) </a:t>
            </a:r>
            <a:r>
              <a:rPr lang="en-GB" sz="2800" dirty="0" err="1"/>
              <a:t>maupun</a:t>
            </a:r>
            <a:r>
              <a:rPr lang="en-GB" sz="2800" dirty="0"/>
              <a:t> non </a:t>
            </a:r>
            <a:r>
              <a:rPr lang="en-GB" sz="2800" dirty="0" err="1"/>
              <a:t>fisik</a:t>
            </a:r>
            <a:r>
              <a:rPr lang="en-GB" sz="2800" dirty="0"/>
              <a:t> (immaterial, </a:t>
            </a:r>
            <a:r>
              <a:rPr lang="en-GB" sz="2800" dirty="0" err="1"/>
              <a:t>batiniah</a:t>
            </a:r>
            <a:r>
              <a:rPr lang="en-GB" sz="2800" dirty="0"/>
              <a:t>). </a:t>
            </a:r>
            <a:endParaRPr lang="en-GB" sz="2800" dirty="0" smtClean="0"/>
          </a:p>
          <a:p>
            <a:r>
              <a:rPr lang="en-GB" sz="2800" dirty="0" err="1" smtClean="0"/>
              <a:t>Contoh</a:t>
            </a:r>
            <a:r>
              <a:rPr lang="en-GB" sz="2800" dirty="0" smtClean="0"/>
              <a:t>: </a:t>
            </a:r>
            <a:r>
              <a:rPr lang="en-GB" sz="2800" dirty="0" err="1" smtClean="0"/>
              <a:t>pembangunan</a:t>
            </a:r>
            <a:r>
              <a:rPr lang="en-GB" sz="2800" dirty="0" smtClean="0"/>
              <a:t> </a:t>
            </a:r>
            <a:r>
              <a:rPr lang="en-GB" sz="2800" dirty="0" err="1"/>
              <a:t>selama</a:t>
            </a:r>
            <a:r>
              <a:rPr lang="en-GB" sz="2800" dirty="0"/>
              <a:t> </a:t>
            </a:r>
            <a:r>
              <a:rPr lang="en-GB" sz="2800" dirty="0" err="1"/>
              <a:t>orde</a:t>
            </a:r>
            <a:r>
              <a:rPr lang="en-GB" sz="2800" dirty="0"/>
              <a:t> </a:t>
            </a:r>
            <a:r>
              <a:rPr lang="en-GB" sz="2800" dirty="0" err="1"/>
              <a:t>baru</a:t>
            </a:r>
            <a:r>
              <a:rPr lang="en-GB" sz="2800" dirty="0"/>
              <a:t> </a:t>
            </a:r>
            <a:r>
              <a:rPr lang="en-GB" sz="2800" dirty="0" err="1"/>
              <a:t>telah</a:t>
            </a:r>
            <a:r>
              <a:rPr lang="en-GB" sz="2800" dirty="0"/>
              <a:t> </a:t>
            </a:r>
            <a:r>
              <a:rPr lang="en-GB" sz="2800" dirty="0" err="1"/>
              <a:t>menjadikan</a:t>
            </a:r>
            <a:r>
              <a:rPr lang="en-GB" sz="2800" dirty="0"/>
              <a:t> </a:t>
            </a:r>
            <a:r>
              <a:rPr lang="en-GB" sz="2800" b="1" dirty="0" err="1"/>
              <a:t>masyarakat</a:t>
            </a:r>
            <a:r>
              <a:rPr lang="en-GB" sz="2800" b="1" dirty="0"/>
              <a:t> </a:t>
            </a:r>
            <a:r>
              <a:rPr lang="en-GB" sz="2800" b="1" dirty="0" err="1"/>
              <a:t>sebagai</a:t>
            </a:r>
            <a:r>
              <a:rPr lang="en-GB" sz="2800" b="1" dirty="0"/>
              <a:t> </a:t>
            </a:r>
            <a:r>
              <a:rPr lang="en-GB" sz="2800" b="1" dirty="0" err="1"/>
              <a:t>obyek</a:t>
            </a:r>
            <a:r>
              <a:rPr lang="en-GB" sz="2800" b="1" dirty="0"/>
              <a:t> </a:t>
            </a:r>
            <a:r>
              <a:rPr lang="en-GB" sz="2800" b="1" dirty="0" err="1"/>
              <a:t>pembangunan</a:t>
            </a:r>
            <a:r>
              <a:rPr lang="en-GB" sz="2800" dirty="0"/>
              <a:t>, </a:t>
            </a:r>
            <a:r>
              <a:rPr lang="en-GB" sz="2800" dirty="0" err="1"/>
              <a:t>belum</a:t>
            </a:r>
            <a:r>
              <a:rPr lang="en-GB" sz="2800" dirty="0"/>
              <a:t> </a:t>
            </a:r>
            <a:r>
              <a:rPr lang="en-GB" sz="2800" dirty="0" err="1"/>
              <a:t>menjadi</a:t>
            </a:r>
            <a:r>
              <a:rPr lang="en-GB" sz="2800" dirty="0"/>
              <a:t> </a:t>
            </a:r>
            <a:r>
              <a:rPr lang="en-GB" sz="2800" b="1" dirty="0" err="1"/>
              <a:t>subyek</a:t>
            </a:r>
            <a:r>
              <a:rPr lang="en-GB" sz="2800" b="1" dirty="0"/>
              <a:t> </a:t>
            </a:r>
            <a:r>
              <a:rPr lang="en-GB" sz="2800" b="1" dirty="0" err="1"/>
              <a:t>pembangunan</a:t>
            </a:r>
            <a:r>
              <a:rPr lang="en-GB" sz="2800" dirty="0"/>
              <a:t>.  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Dalam</a:t>
            </a:r>
            <a:r>
              <a:rPr lang="en-GB" sz="2800" dirty="0"/>
              <a:t> </a:t>
            </a:r>
            <a:r>
              <a:rPr lang="en-GB" sz="2800" dirty="0" err="1"/>
              <a:t>pembangunan</a:t>
            </a:r>
            <a:r>
              <a:rPr lang="en-GB" sz="2800" dirty="0"/>
              <a:t>, </a:t>
            </a:r>
            <a:r>
              <a:rPr lang="en-GB" sz="2800" dirty="0" err="1"/>
              <a:t>sasaran</a:t>
            </a:r>
            <a:r>
              <a:rPr lang="en-GB" sz="2800" dirty="0"/>
              <a:t> </a:t>
            </a:r>
            <a:r>
              <a:rPr lang="en-GB" sz="2800" dirty="0" err="1"/>
              <a:t>umumnya</a:t>
            </a:r>
            <a:r>
              <a:rPr lang="en-GB" sz="2800" dirty="0"/>
              <a:t> </a:t>
            </a:r>
            <a:r>
              <a:rPr lang="en-GB" sz="2800" dirty="0" err="1"/>
              <a:t>ditujukan</a:t>
            </a:r>
            <a:r>
              <a:rPr lang="en-GB" sz="2800" dirty="0"/>
              <a:t> </a:t>
            </a:r>
            <a:r>
              <a:rPr lang="en-GB" sz="2800" dirty="0" err="1"/>
              <a:t>pada</a:t>
            </a:r>
            <a:r>
              <a:rPr lang="en-GB" sz="2800" dirty="0"/>
              <a:t> </a:t>
            </a:r>
            <a:r>
              <a:rPr lang="en-GB" sz="2800" dirty="0" err="1"/>
              <a:t>pengembangan</a:t>
            </a:r>
            <a:r>
              <a:rPr lang="en-GB" sz="2800" dirty="0"/>
              <a:t> </a:t>
            </a:r>
            <a:r>
              <a:rPr lang="en-GB" sz="2800" dirty="0" err="1"/>
              <a:t>sumberdaya</a:t>
            </a:r>
            <a:r>
              <a:rPr lang="en-GB" sz="2800" dirty="0"/>
              <a:t> </a:t>
            </a:r>
            <a:r>
              <a:rPr lang="en-GB" sz="2800" dirty="0" err="1"/>
              <a:t>manusia</a:t>
            </a:r>
            <a:r>
              <a:rPr lang="en-GB" sz="2800" dirty="0"/>
              <a:t> agar </a:t>
            </a:r>
            <a:r>
              <a:rPr lang="en-GB" sz="2800" dirty="0" err="1"/>
              <a:t>tercapai</a:t>
            </a:r>
            <a:r>
              <a:rPr lang="en-GB" sz="2800" dirty="0"/>
              <a:t> </a:t>
            </a:r>
            <a:r>
              <a:rPr lang="en-GB" sz="2800" dirty="0" err="1"/>
              <a:t>kualitas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yang </a:t>
            </a:r>
            <a:r>
              <a:rPr lang="en-GB" sz="2800" dirty="0" err="1"/>
              <a:t>maju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mandiri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/>
              <a:t>Oleh</a:t>
            </a:r>
            <a:r>
              <a:rPr lang="en-GB" sz="2800" dirty="0"/>
              <a:t> </a:t>
            </a:r>
            <a:r>
              <a:rPr lang="en-GB" sz="2800" dirty="0" err="1"/>
              <a:t>karenanya</a:t>
            </a:r>
            <a:r>
              <a:rPr lang="en-GB" sz="2800" dirty="0"/>
              <a:t>, </a:t>
            </a:r>
            <a:r>
              <a:rPr lang="en-GB" sz="2800" dirty="0" err="1"/>
              <a:t>usaha</a:t>
            </a:r>
            <a:r>
              <a:rPr lang="en-GB" sz="2800" dirty="0"/>
              <a:t> </a:t>
            </a:r>
            <a:r>
              <a:rPr lang="en-GB" sz="2800" dirty="0" err="1"/>
              <a:t>pengembangan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</a:t>
            </a:r>
            <a:r>
              <a:rPr lang="en-GB" sz="2800" dirty="0" err="1"/>
              <a:t>merupakan</a:t>
            </a:r>
            <a:r>
              <a:rPr lang="en-GB" sz="2800" dirty="0"/>
              <a:t> </a:t>
            </a:r>
            <a:r>
              <a:rPr lang="en-GB" sz="2800" dirty="0" err="1"/>
              <a:t>salah</a:t>
            </a:r>
            <a:r>
              <a:rPr lang="en-GB" sz="2800" dirty="0"/>
              <a:t> </a:t>
            </a:r>
            <a:r>
              <a:rPr lang="en-GB" sz="2800" dirty="0" err="1"/>
              <a:t>satu</a:t>
            </a:r>
            <a:r>
              <a:rPr lang="en-GB" sz="2800" dirty="0"/>
              <a:t> </a:t>
            </a:r>
            <a:r>
              <a:rPr lang="en-GB" sz="2800" dirty="0" err="1"/>
              <a:t>proses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mengubah</a:t>
            </a:r>
            <a:r>
              <a:rPr lang="en-GB" sz="2800" dirty="0"/>
              <a:t> </a:t>
            </a:r>
            <a:r>
              <a:rPr lang="en-GB" sz="2800" dirty="0" err="1"/>
              <a:t>manusia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lingkungan</a:t>
            </a:r>
            <a:r>
              <a:rPr lang="en-GB" sz="2800" dirty="0"/>
              <a:t> </a:t>
            </a:r>
            <a:r>
              <a:rPr lang="en-GB" sz="2800" dirty="0" err="1"/>
              <a:t>sekitarnya</a:t>
            </a:r>
            <a:r>
              <a:rPr lang="en-GB" sz="2800" dirty="0"/>
              <a:t> </a:t>
            </a:r>
            <a:r>
              <a:rPr lang="en-GB" sz="2800" dirty="0" err="1"/>
              <a:t>ke</a:t>
            </a:r>
            <a:r>
              <a:rPr lang="en-GB" sz="2800" dirty="0"/>
              <a:t> </a:t>
            </a:r>
            <a:r>
              <a:rPr lang="en-GB" sz="2800" dirty="0" err="1"/>
              <a:t>arah</a:t>
            </a:r>
            <a:r>
              <a:rPr lang="en-GB" sz="2800" dirty="0"/>
              <a:t> yang </a:t>
            </a:r>
            <a:r>
              <a:rPr lang="en-GB" sz="2800" dirty="0" err="1"/>
              <a:t>lebih</a:t>
            </a:r>
            <a:r>
              <a:rPr lang="en-GB" sz="2800" dirty="0"/>
              <a:t> </a:t>
            </a:r>
            <a:r>
              <a:rPr lang="en-GB" sz="2800" dirty="0" err="1"/>
              <a:t>baik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/>
              <a:t>Masyarakat</a:t>
            </a:r>
            <a:r>
              <a:rPr lang="en-GB" sz="2800" dirty="0"/>
              <a:t> </a:t>
            </a:r>
            <a:r>
              <a:rPr lang="en-GB" sz="2800" dirty="0" err="1"/>
              <a:t>sebagai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</a:t>
            </a:r>
            <a:r>
              <a:rPr lang="en-GB" sz="2800" dirty="0" err="1"/>
              <a:t>sistem</a:t>
            </a:r>
            <a:r>
              <a:rPr lang="en-GB" sz="2800" dirty="0"/>
              <a:t> </a:t>
            </a:r>
            <a:r>
              <a:rPr lang="en-GB" sz="2800" dirty="0" err="1"/>
              <a:t>sosial</a:t>
            </a:r>
            <a:r>
              <a:rPr lang="en-GB" sz="2800" dirty="0"/>
              <a:t> </a:t>
            </a:r>
            <a:r>
              <a:rPr lang="en-GB" sz="2800" dirty="0" err="1"/>
              <a:t>harus</a:t>
            </a:r>
            <a:r>
              <a:rPr lang="en-GB" sz="2800" dirty="0"/>
              <a:t> </a:t>
            </a:r>
            <a:r>
              <a:rPr lang="en-GB" sz="2800" dirty="0" err="1"/>
              <a:t>dipahami</a:t>
            </a:r>
            <a:r>
              <a:rPr lang="en-GB" sz="2800" dirty="0"/>
              <a:t> </a:t>
            </a:r>
            <a:r>
              <a:rPr lang="en-GB" sz="2800" dirty="0" err="1"/>
              <a:t>seperti</a:t>
            </a:r>
            <a:r>
              <a:rPr lang="en-GB" sz="2800" dirty="0"/>
              <a:t> </a:t>
            </a:r>
            <a:r>
              <a:rPr lang="en-GB" sz="2800" dirty="0" err="1"/>
              <a:t>apa</a:t>
            </a:r>
            <a:r>
              <a:rPr lang="en-GB" sz="2800" dirty="0"/>
              <a:t> </a:t>
            </a:r>
            <a:r>
              <a:rPr lang="en-GB" sz="2800" dirty="0" err="1"/>
              <a:t>kondisinya</a:t>
            </a:r>
            <a:r>
              <a:rPr lang="en-GB" sz="2800" dirty="0"/>
              <a:t>, </a:t>
            </a:r>
            <a:r>
              <a:rPr lang="en-GB" sz="2800" dirty="0" err="1"/>
              <a:t>apa</a:t>
            </a:r>
            <a:r>
              <a:rPr lang="en-GB" sz="2800" dirty="0"/>
              <a:t> </a:t>
            </a:r>
            <a:r>
              <a:rPr lang="en-GB" sz="2800" dirty="0" err="1"/>
              <a:t>potensi</a:t>
            </a:r>
            <a:r>
              <a:rPr lang="en-GB" sz="2800" dirty="0"/>
              <a:t> </a:t>
            </a:r>
            <a:r>
              <a:rPr lang="en-GB" sz="2800" dirty="0" err="1"/>
              <a:t>fisik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sosialnya</a:t>
            </a:r>
            <a:r>
              <a:rPr lang="en-GB" sz="2800" dirty="0"/>
              <a:t>, </a:t>
            </a:r>
            <a:r>
              <a:rPr lang="en-GB" sz="2800" dirty="0" err="1"/>
              <a:t>apa</a:t>
            </a:r>
            <a:r>
              <a:rPr lang="en-GB" sz="2800" dirty="0"/>
              <a:t> </a:t>
            </a:r>
            <a:r>
              <a:rPr lang="en-GB" sz="2800" dirty="0" err="1"/>
              <a:t>masalah</a:t>
            </a:r>
            <a:r>
              <a:rPr lang="en-GB" sz="2800" dirty="0"/>
              <a:t> yang </a:t>
            </a:r>
            <a:r>
              <a:rPr lang="en-GB" sz="2800" dirty="0" err="1"/>
              <a:t>dihadapi</a:t>
            </a:r>
            <a:r>
              <a:rPr lang="en-GB" sz="2800" dirty="0"/>
              <a:t>, </a:t>
            </a:r>
            <a:r>
              <a:rPr lang="en-GB" sz="2800" dirty="0" err="1"/>
              <a:t>apa</a:t>
            </a:r>
            <a:r>
              <a:rPr lang="en-GB" sz="2800" dirty="0"/>
              <a:t> </a:t>
            </a:r>
            <a:r>
              <a:rPr lang="en-GB" sz="2800" dirty="0" err="1"/>
              <a:t>kemauannya</a:t>
            </a:r>
            <a:r>
              <a:rPr lang="en-GB" sz="2800" dirty="0"/>
              <a:t>,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sebagainya</a:t>
            </a:r>
            <a:r>
              <a:rPr lang="en-GB" sz="2800" dirty="0"/>
              <a:t>. </a:t>
            </a:r>
            <a:endParaRPr lang="en-GB" sz="28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53" y="437333"/>
            <a:ext cx="9144000" cy="990600"/>
          </a:xfrm>
        </p:spPr>
        <p:txBody>
          <a:bodyPr/>
          <a:lstStyle/>
          <a:p>
            <a:r>
              <a:rPr lang="en-GB" sz="3200" dirty="0"/>
              <a:t>PRINSIP-PRINSIP PEMBANGUNAN MASYARAKAT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err="1" smtClean="0"/>
              <a:t>Menurut</a:t>
            </a:r>
            <a:r>
              <a:rPr lang="en-GB" sz="2600" dirty="0" smtClean="0"/>
              <a:t> </a:t>
            </a:r>
            <a:r>
              <a:rPr lang="en-GB" sz="2600" dirty="0"/>
              <a:t>Ife (1995) </a:t>
            </a:r>
            <a:r>
              <a:rPr lang="en-GB" sz="2600" dirty="0" err="1"/>
              <a:t>sebaiknya</a:t>
            </a:r>
            <a:r>
              <a:rPr lang="en-GB" sz="2600" dirty="0"/>
              <a:t> </a:t>
            </a:r>
            <a:r>
              <a:rPr lang="en-GB" sz="2600" dirty="0" err="1"/>
              <a:t>menganut</a:t>
            </a:r>
            <a:r>
              <a:rPr lang="en-GB" sz="2600" dirty="0"/>
              <a:t> 22 </a:t>
            </a:r>
            <a:r>
              <a:rPr lang="en-GB" sz="2600" dirty="0" err="1"/>
              <a:t>prinsip</a:t>
            </a:r>
            <a:r>
              <a:rPr lang="en-GB" sz="2600" dirty="0"/>
              <a:t> </a:t>
            </a:r>
            <a:r>
              <a:rPr lang="en-GB" sz="2600" dirty="0" err="1"/>
              <a:t>berikut</a:t>
            </a:r>
            <a:r>
              <a:rPr lang="en-GB" sz="26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GB" sz="2600" dirty="0" err="1"/>
              <a:t>Pengembangan</a:t>
            </a:r>
            <a:r>
              <a:rPr lang="en-GB" sz="2600" dirty="0"/>
              <a:t> </a:t>
            </a:r>
            <a:r>
              <a:rPr lang="en-GB" sz="2600" dirty="0" err="1"/>
              <a:t>terpadu</a:t>
            </a:r>
            <a:r>
              <a:rPr lang="en-GB" sz="2600" dirty="0"/>
              <a:t> (</a:t>
            </a:r>
            <a:r>
              <a:rPr lang="en-GB" sz="2600" i="1" dirty="0"/>
              <a:t>integrated development</a:t>
            </a:r>
            <a:r>
              <a:rPr lang="en-GB" sz="2600" dirty="0"/>
              <a:t>).   </a:t>
            </a:r>
            <a:r>
              <a:rPr lang="en-GB" sz="2600" dirty="0" err="1"/>
              <a:t>Pengembangan</a:t>
            </a:r>
            <a:r>
              <a:rPr lang="en-GB" sz="2600" dirty="0"/>
              <a:t> </a:t>
            </a:r>
            <a:r>
              <a:rPr lang="en-GB" sz="2600" dirty="0" err="1"/>
              <a:t>sosial</a:t>
            </a:r>
            <a:r>
              <a:rPr lang="en-GB" sz="2600" dirty="0"/>
              <a:t>, </a:t>
            </a:r>
            <a:r>
              <a:rPr lang="en-GB" sz="2600" dirty="0" err="1"/>
              <a:t>ekonomi</a:t>
            </a:r>
            <a:r>
              <a:rPr lang="en-GB" sz="2600" dirty="0"/>
              <a:t>, </a:t>
            </a:r>
            <a:r>
              <a:rPr lang="en-GB" sz="2600" dirty="0" err="1"/>
              <a:t>budaya</a:t>
            </a:r>
            <a:r>
              <a:rPr lang="en-GB" sz="2600" dirty="0"/>
              <a:t>, </a:t>
            </a:r>
            <a:r>
              <a:rPr lang="en-GB" sz="2600" dirty="0" err="1"/>
              <a:t>lingkungan</a:t>
            </a:r>
            <a:r>
              <a:rPr lang="en-GB" sz="2600" dirty="0"/>
              <a:t>, </a:t>
            </a:r>
            <a:r>
              <a:rPr lang="en-GB" sz="2600" dirty="0" err="1"/>
              <a:t>dan</a:t>
            </a:r>
            <a:r>
              <a:rPr lang="en-GB" sz="2600" dirty="0"/>
              <a:t> spiritual </a:t>
            </a:r>
            <a:r>
              <a:rPr lang="en-GB" sz="2600" dirty="0" err="1"/>
              <a:t>merupakan</a:t>
            </a:r>
            <a:r>
              <a:rPr lang="en-GB" sz="2600" dirty="0"/>
              <a:t> </a:t>
            </a:r>
            <a:r>
              <a:rPr lang="en-GB" sz="2600" dirty="0" err="1"/>
              <a:t>aspek</a:t>
            </a:r>
            <a:r>
              <a:rPr lang="en-GB" sz="2600" dirty="0"/>
              <a:t> </a:t>
            </a:r>
            <a:r>
              <a:rPr lang="en-GB" sz="2600" dirty="0" err="1"/>
              <a:t>terpenting</a:t>
            </a:r>
            <a:r>
              <a:rPr lang="en-GB" sz="2600" dirty="0"/>
              <a:t>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kehidupan</a:t>
            </a:r>
            <a:r>
              <a:rPr lang="en-GB" sz="2600" dirty="0"/>
              <a:t> </a:t>
            </a:r>
            <a:r>
              <a:rPr lang="en-GB" sz="2600" dirty="0" err="1"/>
              <a:t>masyarakat</a:t>
            </a:r>
            <a:r>
              <a:rPr lang="en-GB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600" dirty="0" err="1"/>
              <a:t>Melawan</a:t>
            </a:r>
            <a:r>
              <a:rPr lang="en-GB" sz="2600" dirty="0"/>
              <a:t> </a:t>
            </a:r>
            <a:r>
              <a:rPr lang="en-GB" sz="2600" dirty="0" err="1"/>
              <a:t>kerugian</a:t>
            </a:r>
            <a:r>
              <a:rPr lang="en-GB" sz="2600" dirty="0"/>
              <a:t> </a:t>
            </a:r>
            <a:r>
              <a:rPr lang="en-GB" sz="2600" dirty="0" err="1"/>
              <a:t>struktural</a:t>
            </a:r>
            <a:r>
              <a:rPr lang="en-GB" sz="2600" dirty="0"/>
              <a:t> (</a:t>
            </a:r>
            <a:r>
              <a:rPr lang="en-GB" sz="2600" i="1" dirty="0"/>
              <a:t>confronting structural disadvantage</a:t>
            </a:r>
            <a:r>
              <a:rPr lang="en-GB" sz="2600" dirty="0" smtClean="0"/>
              <a:t>), </a:t>
            </a:r>
            <a:r>
              <a:rPr lang="en-GB" sz="2600" dirty="0" err="1" smtClean="0"/>
              <a:t>Misalnya</a:t>
            </a:r>
            <a:r>
              <a:rPr lang="en-GB" sz="2600" dirty="0" smtClean="0"/>
              <a:t>:  </a:t>
            </a:r>
            <a:r>
              <a:rPr lang="en-GB" sz="2600" dirty="0" err="1"/>
              <a:t>Struktur</a:t>
            </a:r>
            <a:r>
              <a:rPr lang="en-GB" sz="2600" dirty="0"/>
              <a:t> </a:t>
            </a:r>
            <a:r>
              <a:rPr lang="en-GB" sz="2600" dirty="0" err="1"/>
              <a:t>kelas</a:t>
            </a:r>
            <a:r>
              <a:rPr lang="en-GB" sz="2600" dirty="0"/>
              <a:t>, gender,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keragaman</a:t>
            </a:r>
            <a:r>
              <a:rPr lang="en-GB" sz="2600" dirty="0"/>
              <a:t> </a:t>
            </a:r>
            <a:r>
              <a:rPr lang="en-GB" sz="2600" dirty="0" err="1"/>
              <a:t>etnik</a:t>
            </a:r>
            <a:r>
              <a:rPr lang="en-GB" sz="2600" dirty="0"/>
              <a:t> </a:t>
            </a:r>
            <a:r>
              <a:rPr lang="en-GB" sz="2600" dirty="0" err="1"/>
              <a:t>sering</a:t>
            </a:r>
            <a:r>
              <a:rPr lang="en-GB" sz="2600" dirty="0"/>
              <a:t> </a:t>
            </a:r>
            <a:r>
              <a:rPr lang="en-GB" sz="2600" dirty="0" err="1"/>
              <a:t>menjadi</a:t>
            </a:r>
            <a:r>
              <a:rPr lang="en-GB" sz="2600" dirty="0"/>
              <a:t> </a:t>
            </a:r>
            <a:r>
              <a:rPr lang="en-GB" sz="2600" dirty="0" err="1"/>
              <a:t>kendala</a:t>
            </a:r>
            <a:r>
              <a:rPr lang="en-GB" sz="2600" dirty="0"/>
              <a:t>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pengembangan</a:t>
            </a:r>
            <a:r>
              <a:rPr lang="en-GB" sz="2600" dirty="0"/>
              <a:t> </a:t>
            </a:r>
            <a:r>
              <a:rPr lang="en-GB" sz="2600" dirty="0" err="1" smtClean="0"/>
              <a:t>masyarakat</a:t>
            </a:r>
            <a:r>
              <a:rPr lang="en-GB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600" dirty="0" err="1"/>
              <a:t>Hak</a:t>
            </a:r>
            <a:r>
              <a:rPr lang="en-GB" sz="2600" dirty="0"/>
              <a:t> </a:t>
            </a:r>
            <a:r>
              <a:rPr lang="en-GB" sz="2600" dirty="0" err="1"/>
              <a:t>asasi</a:t>
            </a:r>
            <a:r>
              <a:rPr lang="en-GB" sz="2600" dirty="0"/>
              <a:t> </a:t>
            </a:r>
            <a:r>
              <a:rPr lang="en-GB" sz="2600" dirty="0" err="1"/>
              <a:t>manusia</a:t>
            </a:r>
            <a:r>
              <a:rPr lang="en-GB" sz="2600" dirty="0"/>
              <a:t> (</a:t>
            </a:r>
            <a:r>
              <a:rPr lang="en-GB" sz="2600" i="1" dirty="0"/>
              <a:t>human rights</a:t>
            </a:r>
            <a:r>
              <a:rPr lang="en-GB" sz="2600" dirty="0"/>
              <a:t>).  </a:t>
            </a:r>
            <a:r>
              <a:rPr lang="en-GB" sz="2600" dirty="0" err="1"/>
              <a:t>Pemahaman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komitmen</a:t>
            </a:r>
            <a:r>
              <a:rPr lang="en-GB" sz="2600" dirty="0"/>
              <a:t> </a:t>
            </a:r>
            <a:r>
              <a:rPr lang="en-GB" sz="2600" dirty="0" err="1"/>
              <a:t>terhadap</a:t>
            </a:r>
            <a:r>
              <a:rPr lang="en-GB" sz="2600" dirty="0"/>
              <a:t> </a:t>
            </a:r>
            <a:r>
              <a:rPr lang="en-GB" sz="2600" dirty="0" err="1"/>
              <a:t>hak</a:t>
            </a:r>
            <a:r>
              <a:rPr lang="en-GB" sz="2600" dirty="0"/>
              <a:t> </a:t>
            </a:r>
            <a:r>
              <a:rPr lang="en-GB" sz="2600" dirty="0" err="1"/>
              <a:t>asasi</a:t>
            </a:r>
            <a:r>
              <a:rPr lang="en-GB" sz="2600" dirty="0"/>
              <a:t> </a:t>
            </a:r>
            <a:r>
              <a:rPr lang="en-GB" sz="2600" dirty="0" err="1"/>
              <a:t>manusia</a:t>
            </a:r>
            <a:r>
              <a:rPr lang="en-GB" sz="2600" dirty="0"/>
              <a:t> </a:t>
            </a:r>
            <a:r>
              <a:rPr lang="en-GB" sz="2600" dirty="0" smtClean="0"/>
              <a:t>.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600" dirty="0" err="1"/>
              <a:t>Keberlanjutan</a:t>
            </a:r>
            <a:r>
              <a:rPr lang="en-US" sz="2600" dirty="0"/>
              <a:t> (</a:t>
            </a:r>
            <a:r>
              <a:rPr lang="en-US" sz="2600" i="1" dirty="0"/>
              <a:t>sustainability</a:t>
            </a:r>
            <a:r>
              <a:rPr lang="en-US" sz="2600" dirty="0"/>
              <a:t>).  </a:t>
            </a:r>
            <a:r>
              <a:rPr lang="en-US" sz="2600" dirty="0" err="1"/>
              <a:t>Prinsip</a:t>
            </a:r>
            <a:r>
              <a:rPr lang="en-US" sz="2600" dirty="0"/>
              <a:t> </a:t>
            </a:r>
            <a:r>
              <a:rPr lang="en-US" sz="2600" dirty="0" err="1"/>
              <a:t>keberlanjutan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salah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komponen</a:t>
            </a:r>
            <a:r>
              <a:rPr lang="en-US" sz="2600" dirty="0"/>
              <a:t> </a:t>
            </a:r>
            <a:r>
              <a:rPr lang="en-US" sz="2600" dirty="0" err="1"/>
              <a:t>penting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pendekatan</a:t>
            </a:r>
            <a:r>
              <a:rPr lang="en-US" sz="2600" dirty="0"/>
              <a:t> </a:t>
            </a:r>
            <a:r>
              <a:rPr lang="en-US" sz="2600" dirty="0" err="1"/>
              <a:t>ekologis</a:t>
            </a:r>
            <a:r>
              <a:rPr lang="en-US" sz="2600" dirty="0"/>
              <a:t>. </a:t>
            </a:r>
            <a:endParaRPr lang="en-US" sz="2600" dirty="0" smtClean="0"/>
          </a:p>
          <a:p>
            <a:pPr>
              <a:buFont typeface="Wingdings" pitchFamily="2" charset="2"/>
              <a:buChar char="ü"/>
            </a:pPr>
            <a:r>
              <a:rPr lang="en-US" sz="2600" dirty="0" err="1"/>
              <a:t>Pemberdayaan</a:t>
            </a:r>
            <a:r>
              <a:rPr lang="en-US" sz="2600" dirty="0"/>
              <a:t> (</a:t>
            </a:r>
            <a:r>
              <a:rPr lang="en-US" sz="2600" i="1" dirty="0"/>
              <a:t>empowerment</a:t>
            </a:r>
            <a:r>
              <a:rPr lang="en-US" sz="2600" dirty="0"/>
              <a:t>).  </a:t>
            </a:r>
            <a:r>
              <a:rPr lang="en-US" sz="2600" dirty="0" err="1"/>
              <a:t>Pemberdayaan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makna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menyediakan</a:t>
            </a:r>
            <a:r>
              <a:rPr lang="en-US" sz="2600" dirty="0"/>
              <a:t> </a:t>
            </a:r>
            <a:r>
              <a:rPr lang="en-US" sz="2600" dirty="0" err="1"/>
              <a:t>sumberdaya</a:t>
            </a:r>
            <a:r>
              <a:rPr lang="en-US" sz="2600" dirty="0"/>
              <a:t>, </a:t>
            </a:r>
            <a:r>
              <a:rPr lang="en-US" sz="2600" dirty="0" err="1"/>
              <a:t>peluang</a:t>
            </a:r>
            <a:r>
              <a:rPr lang="en-US" sz="2600" dirty="0"/>
              <a:t>, </a:t>
            </a:r>
            <a:r>
              <a:rPr lang="en-US" sz="2600" dirty="0" err="1"/>
              <a:t>pengetahuan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keahlian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meningkatkan</a:t>
            </a:r>
            <a:r>
              <a:rPr lang="en-US" sz="2600" dirty="0"/>
              <a:t> </a:t>
            </a:r>
            <a:r>
              <a:rPr lang="en-US" sz="2600" dirty="0" err="1"/>
              <a:t>kapasitas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kemampuannya</a:t>
            </a:r>
            <a:r>
              <a:rPr lang="en-US" sz="2600" dirty="0"/>
              <a:t> </a:t>
            </a:r>
            <a:r>
              <a:rPr lang="en-US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600" dirty="0"/>
              <a:t>Personal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politik</a:t>
            </a:r>
            <a:r>
              <a:rPr lang="en-GB" sz="2600" dirty="0"/>
              <a:t> (</a:t>
            </a:r>
            <a:r>
              <a:rPr lang="en-GB" sz="2600" i="1" dirty="0"/>
              <a:t>the personal and the political</a:t>
            </a:r>
            <a:r>
              <a:rPr lang="en-GB" sz="2600" dirty="0"/>
              <a:t>).  </a:t>
            </a:r>
            <a:r>
              <a:rPr lang="en-GB" sz="2600" dirty="0" err="1"/>
              <a:t>Kaitan</a:t>
            </a:r>
            <a:r>
              <a:rPr lang="en-GB" sz="2600" dirty="0"/>
              <a:t> </a:t>
            </a:r>
            <a:r>
              <a:rPr lang="en-GB" sz="2600" dirty="0" err="1"/>
              <a:t>antara</a:t>
            </a:r>
            <a:r>
              <a:rPr lang="en-GB" sz="2600" dirty="0"/>
              <a:t> person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politik</a:t>
            </a:r>
            <a:r>
              <a:rPr lang="en-GB" sz="2600" dirty="0"/>
              <a:t>, </a:t>
            </a:r>
            <a:r>
              <a:rPr lang="en-GB" sz="2600" dirty="0" err="1"/>
              <a:t>individu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struktur</a:t>
            </a:r>
            <a:r>
              <a:rPr lang="en-GB" sz="2600" dirty="0"/>
              <a:t>, </a:t>
            </a:r>
            <a:r>
              <a:rPr lang="en-GB" sz="2600" dirty="0" err="1"/>
              <a:t>masalah</a:t>
            </a:r>
            <a:r>
              <a:rPr lang="en-GB" sz="2600" dirty="0"/>
              <a:t> </a:t>
            </a:r>
            <a:r>
              <a:rPr lang="en-GB" sz="2600" dirty="0" err="1"/>
              <a:t>pribadi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isu</a:t>
            </a:r>
            <a:r>
              <a:rPr lang="en-GB" sz="2600" dirty="0"/>
              <a:t> </a:t>
            </a:r>
            <a:r>
              <a:rPr lang="en-GB" sz="2600" dirty="0" err="1"/>
              <a:t>publik</a:t>
            </a:r>
            <a:r>
              <a:rPr lang="en-GB" sz="2600" dirty="0"/>
              <a:t> </a:t>
            </a:r>
            <a:r>
              <a:rPr lang="en-GB" sz="2600" dirty="0" err="1"/>
              <a:t>merupakan</a:t>
            </a:r>
            <a:r>
              <a:rPr lang="en-GB" sz="2600" dirty="0"/>
              <a:t> </a:t>
            </a:r>
            <a:r>
              <a:rPr lang="en-GB" sz="2600" dirty="0" err="1"/>
              <a:t>unsur</a:t>
            </a:r>
            <a:r>
              <a:rPr lang="en-GB" sz="2600" dirty="0"/>
              <a:t> </a:t>
            </a:r>
            <a:r>
              <a:rPr lang="en-GB" sz="2600" dirty="0" err="1"/>
              <a:t>pokok</a:t>
            </a:r>
            <a:r>
              <a:rPr lang="en-GB" sz="2600" dirty="0"/>
              <a:t>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pengembangan</a:t>
            </a:r>
            <a:r>
              <a:rPr lang="en-GB" sz="2600" dirty="0"/>
              <a:t> </a:t>
            </a:r>
            <a:r>
              <a:rPr lang="en-GB" sz="2600" dirty="0" err="1"/>
              <a:t>masyarakat</a:t>
            </a: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2700" dirty="0" err="1"/>
              <a:t>Kepemilikan</a:t>
            </a:r>
            <a:r>
              <a:rPr lang="en-GB" sz="2700" dirty="0"/>
              <a:t> </a:t>
            </a:r>
            <a:r>
              <a:rPr lang="en-GB" sz="2700" dirty="0" err="1"/>
              <a:t>masyarakat</a:t>
            </a:r>
            <a:r>
              <a:rPr lang="en-GB" sz="2700" dirty="0"/>
              <a:t> (</a:t>
            </a:r>
            <a:r>
              <a:rPr lang="en-GB" sz="2700" i="1" dirty="0"/>
              <a:t>community ownership</a:t>
            </a:r>
            <a:r>
              <a:rPr lang="en-GB" sz="2700" dirty="0"/>
              <a:t>).  </a:t>
            </a:r>
            <a:r>
              <a:rPr lang="en-GB" sz="2700" dirty="0" err="1"/>
              <a:t>Kepemilikan</a:t>
            </a:r>
            <a:r>
              <a:rPr lang="en-GB" sz="2700" dirty="0"/>
              <a:t> </a:t>
            </a:r>
            <a:r>
              <a:rPr lang="en-GB" sz="2700" dirty="0" err="1"/>
              <a:t>mencakup</a:t>
            </a:r>
            <a:r>
              <a:rPr lang="en-GB" sz="2700" dirty="0"/>
              <a:t> </a:t>
            </a:r>
            <a:r>
              <a:rPr lang="en-GB" sz="2700" dirty="0" err="1"/>
              <a:t>kepemilikan</a:t>
            </a:r>
            <a:r>
              <a:rPr lang="en-GB" sz="2700" dirty="0"/>
              <a:t> </a:t>
            </a:r>
            <a:r>
              <a:rPr lang="en-GB" sz="2700" dirty="0" err="1"/>
              <a:t>atas</a:t>
            </a:r>
            <a:r>
              <a:rPr lang="en-GB" sz="2700" dirty="0"/>
              <a:t> </a:t>
            </a:r>
            <a:r>
              <a:rPr lang="en-GB" sz="2700" dirty="0" err="1"/>
              <a:t>barang</a:t>
            </a:r>
            <a:r>
              <a:rPr lang="en-GB" sz="2700" dirty="0"/>
              <a:t> </a:t>
            </a:r>
            <a:r>
              <a:rPr lang="en-GB" sz="2700" dirty="0" err="1"/>
              <a:t>dan</a:t>
            </a:r>
            <a:r>
              <a:rPr lang="en-GB" sz="2700" dirty="0"/>
              <a:t> </a:t>
            </a:r>
            <a:r>
              <a:rPr lang="en-GB" sz="2700" dirty="0" err="1"/>
              <a:t>kepemilikan</a:t>
            </a:r>
            <a:r>
              <a:rPr lang="en-GB" sz="2700" dirty="0"/>
              <a:t> </a:t>
            </a:r>
            <a:r>
              <a:rPr lang="en-GB" sz="2700" dirty="0" err="1"/>
              <a:t>atas</a:t>
            </a:r>
            <a:r>
              <a:rPr lang="en-GB" sz="2700" dirty="0"/>
              <a:t> </a:t>
            </a:r>
            <a:r>
              <a:rPr lang="en-GB" sz="2700" dirty="0" err="1"/>
              <a:t>struktur</a:t>
            </a:r>
            <a:r>
              <a:rPr lang="en-GB" sz="2700" dirty="0"/>
              <a:t> </a:t>
            </a:r>
            <a:r>
              <a:rPr lang="en-GB" sz="2700" dirty="0" err="1"/>
              <a:t>dan</a:t>
            </a:r>
            <a:r>
              <a:rPr lang="en-GB" sz="2700" dirty="0"/>
              <a:t> </a:t>
            </a:r>
            <a:r>
              <a:rPr lang="en-GB" sz="2700" dirty="0" err="1"/>
              <a:t>proses</a:t>
            </a:r>
            <a:r>
              <a:rPr lang="en-GB" sz="2700" dirty="0"/>
              <a:t>. </a:t>
            </a:r>
            <a:endParaRPr lang="en-GB" sz="2700" dirty="0" smtClean="0"/>
          </a:p>
          <a:p>
            <a:pPr>
              <a:buFont typeface="Wingdings" pitchFamily="2" charset="2"/>
              <a:buChar char="ü"/>
            </a:pPr>
            <a:r>
              <a:rPr lang="en-GB" sz="2700" dirty="0" err="1"/>
              <a:t>Kepercayaan</a:t>
            </a:r>
            <a:r>
              <a:rPr lang="en-GB" sz="2700" dirty="0"/>
              <a:t> </a:t>
            </a:r>
            <a:r>
              <a:rPr lang="en-GB" sz="2700" dirty="0" err="1"/>
              <a:t>diri</a:t>
            </a:r>
            <a:r>
              <a:rPr lang="en-GB" sz="2700" dirty="0"/>
              <a:t> (</a:t>
            </a:r>
            <a:r>
              <a:rPr lang="en-GB" sz="2700" i="1" dirty="0"/>
              <a:t>self reliance</a:t>
            </a:r>
            <a:r>
              <a:rPr lang="en-GB" sz="2700" dirty="0"/>
              <a:t>).  </a:t>
            </a:r>
            <a:r>
              <a:rPr lang="en-GB" sz="2700" dirty="0" err="1"/>
              <a:t>Masyarakat</a:t>
            </a:r>
            <a:r>
              <a:rPr lang="en-GB" sz="2700" dirty="0"/>
              <a:t> </a:t>
            </a:r>
            <a:r>
              <a:rPr lang="en-GB" sz="2700" dirty="0" err="1"/>
              <a:t>harus</a:t>
            </a:r>
            <a:r>
              <a:rPr lang="en-GB" sz="2700" dirty="0"/>
              <a:t> </a:t>
            </a:r>
            <a:r>
              <a:rPr lang="en-GB" sz="2700" dirty="0" err="1"/>
              <a:t>mencari</a:t>
            </a:r>
            <a:r>
              <a:rPr lang="en-GB" sz="2700" dirty="0"/>
              <a:t> </a:t>
            </a:r>
            <a:r>
              <a:rPr lang="en-GB" sz="2700" dirty="0" err="1"/>
              <a:t>pemanfaatan</a:t>
            </a:r>
            <a:r>
              <a:rPr lang="en-GB" sz="2700" dirty="0"/>
              <a:t> </a:t>
            </a:r>
            <a:r>
              <a:rPr lang="en-GB" sz="2700" dirty="0" err="1"/>
              <a:t>sumberdaya</a:t>
            </a:r>
            <a:r>
              <a:rPr lang="en-GB" sz="2700" dirty="0"/>
              <a:t> yang </a:t>
            </a:r>
            <a:r>
              <a:rPr lang="en-GB" sz="2700" dirty="0" err="1"/>
              <a:t>dimilikinya</a:t>
            </a:r>
            <a:r>
              <a:rPr lang="en-GB" sz="2700" dirty="0"/>
              <a:t>, </a:t>
            </a:r>
            <a:r>
              <a:rPr lang="en-GB" sz="2700" dirty="0" err="1"/>
              <a:t>jangan</a:t>
            </a:r>
            <a:r>
              <a:rPr lang="en-GB" sz="2700" dirty="0"/>
              <a:t> </a:t>
            </a:r>
            <a:r>
              <a:rPr lang="en-GB" sz="2700" dirty="0" err="1"/>
              <a:t>lebih</a:t>
            </a:r>
            <a:r>
              <a:rPr lang="en-GB" sz="2700" dirty="0"/>
              <a:t> </a:t>
            </a:r>
            <a:r>
              <a:rPr lang="en-GB" sz="2700" dirty="0" err="1"/>
              <a:t>tergantung</a:t>
            </a:r>
            <a:r>
              <a:rPr lang="en-GB" sz="2700" dirty="0"/>
              <a:t> </a:t>
            </a:r>
            <a:r>
              <a:rPr lang="en-GB" sz="2700" dirty="0" err="1"/>
              <a:t>pada</a:t>
            </a:r>
            <a:r>
              <a:rPr lang="en-GB" sz="2700" dirty="0"/>
              <a:t> </a:t>
            </a:r>
            <a:r>
              <a:rPr lang="en-GB" sz="2700" dirty="0" err="1"/>
              <a:t>dukungan</a:t>
            </a:r>
            <a:r>
              <a:rPr lang="en-GB" sz="2700" dirty="0"/>
              <a:t> </a:t>
            </a:r>
            <a:r>
              <a:rPr lang="en-GB" sz="2700" dirty="0" err="1"/>
              <a:t>dari</a:t>
            </a:r>
            <a:r>
              <a:rPr lang="en-GB" sz="2700" dirty="0"/>
              <a:t> </a:t>
            </a:r>
            <a:r>
              <a:rPr lang="en-GB" sz="2700" dirty="0" err="1" smtClean="0"/>
              <a:t>luar</a:t>
            </a:r>
            <a:r>
              <a:rPr lang="en-GB" sz="27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700" dirty="0" err="1"/>
              <a:t>Kemandirian</a:t>
            </a:r>
            <a:r>
              <a:rPr lang="en-GB" sz="2700" dirty="0"/>
              <a:t> (</a:t>
            </a:r>
            <a:r>
              <a:rPr lang="en-GB" sz="2700" i="1" dirty="0"/>
              <a:t>independence from the state</a:t>
            </a:r>
            <a:r>
              <a:rPr lang="en-GB" sz="2700" dirty="0" smtClean="0"/>
              <a:t>). </a:t>
            </a:r>
            <a:r>
              <a:rPr lang="en-GB" sz="2700" dirty="0" err="1"/>
              <a:t>masyarakat</a:t>
            </a:r>
            <a:r>
              <a:rPr lang="en-GB" sz="2700" dirty="0"/>
              <a:t> yang </a:t>
            </a:r>
            <a:r>
              <a:rPr lang="en-GB" sz="2700" dirty="0" err="1"/>
              <a:t>dapat</a:t>
            </a:r>
            <a:r>
              <a:rPr lang="en-GB" sz="2700" dirty="0"/>
              <a:t> </a:t>
            </a:r>
            <a:r>
              <a:rPr lang="en-GB" sz="2700" dirty="0" err="1"/>
              <a:t>menjalankan</a:t>
            </a:r>
            <a:r>
              <a:rPr lang="en-GB" sz="2700" dirty="0"/>
              <a:t> </a:t>
            </a:r>
            <a:r>
              <a:rPr lang="en-GB" sz="2700" dirty="0" err="1"/>
              <a:t>pembangunan</a:t>
            </a:r>
            <a:r>
              <a:rPr lang="en-GB" sz="2700" dirty="0"/>
              <a:t> </a:t>
            </a:r>
            <a:r>
              <a:rPr lang="en-GB" sz="2700" dirty="0" err="1"/>
              <a:t>tanpa</a:t>
            </a:r>
            <a:r>
              <a:rPr lang="en-GB" sz="2700" dirty="0"/>
              <a:t> </a:t>
            </a:r>
            <a:r>
              <a:rPr lang="en-GB" sz="2700" dirty="0" err="1"/>
              <a:t>bantuan</a:t>
            </a:r>
            <a:r>
              <a:rPr lang="en-GB" sz="2700" dirty="0"/>
              <a:t> </a:t>
            </a:r>
            <a:r>
              <a:rPr lang="en-GB" sz="2700" dirty="0" err="1"/>
              <a:t>pemerintah</a:t>
            </a:r>
            <a:r>
              <a:rPr lang="en-GB" sz="2700" dirty="0"/>
              <a:t> </a:t>
            </a:r>
            <a:r>
              <a:rPr lang="en-GB" sz="2700" dirty="0" err="1"/>
              <a:t>adalah</a:t>
            </a:r>
            <a:r>
              <a:rPr lang="en-GB" sz="2700" dirty="0"/>
              <a:t> </a:t>
            </a:r>
            <a:r>
              <a:rPr lang="en-GB" sz="2700" dirty="0" err="1"/>
              <a:t>langkah</a:t>
            </a:r>
            <a:r>
              <a:rPr lang="en-GB" sz="2700" dirty="0"/>
              <a:t> yang </a:t>
            </a:r>
            <a:r>
              <a:rPr lang="en-GB" sz="2700" dirty="0" err="1"/>
              <a:t>lebih</a:t>
            </a:r>
            <a:r>
              <a:rPr lang="en-GB" sz="2700" dirty="0"/>
              <a:t> </a:t>
            </a:r>
            <a:r>
              <a:rPr lang="en-GB" sz="2700" dirty="0" err="1"/>
              <a:t>baik</a:t>
            </a:r>
            <a:r>
              <a:rPr lang="en-GB" sz="27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700" dirty="0" err="1"/>
              <a:t>Tujuan</a:t>
            </a:r>
            <a:r>
              <a:rPr lang="en-GB" sz="2700" dirty="0"/>
              <a:t> </a:t>
            </a:r>
            <a:r>
              <a:rPr lang="en-GB" sz="2700" dirty="0" err="1"/>
              <a:t>jangka</a:t>
            </a:r>
            <a:r>
              <a:rPr lang="en-GB" sz="2700" dirty="0"/>
              <a:t> </a:t>
            </a:r>
            <a:r>
              <a:rPr lang="en-GB" sz="2700" dirty="0" err="1"/>
              <a:t>menengah</a:t>
            </a:r>
            <a:r>
              <a:rPr lang="en-GB" sz="2700" dirty="0"/>
              <a:t> </a:t>
            </a:r>
            <a:r>
              <a:rPr lang="en-GB" sz="2700" dirty="0" err="1"/>
              <a:t>dan</a:t>
            </a:r>
            <a:r>
              <a:rPr lang="en-GB" sz="2700" dirty="0"/>
              <a:t> </a:t>
            </a:r>
            <a:r>
              <a:rPr lang="en-GB" sz="2700" dirty="0" err="1"/>
              <a:t>visi</a:t>
            </a:r>
            <a:r>
              <a:rPr lang="en-GB" sz="2700" dirty="0"/>
              <a:t> yang </a:t>
            </a:r>
            <a:r>
              <a:rPr lang="en-GB" sz="2700" dirty="0" err="1"/>
              <a:t>jelas</a:t>
            </a:r>
            <a:r>
              <a:rPr lang="en-GB" sz="2700" dirty="0"/>
              <a:t> (</a:t>
            </a:r>
            <a:r>
              <a:rPr lang="en-GB" sz="2700" i="1" dirty="0"/>
              <a:t>immediate goals and ultimate visions</a:t>
            </a:r>
            <a:r>
              <a:rPr lang="en-GB" sz="2700" dirty="0"/>
              <a:t>). </a:t>
            </a:r>
            <a:endParaRPr lang="en-US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organik</a:t>
            </a:r>
            <a:r>
              <a:rPr lang="en-GB" sz="2500" dirty="0" smtClean="0"/>
              <a:t> (</a:t>
            </a:r>
            <a:r>
              <a:rPr lang="en-GB" sz="2500" i="1" dirty="0" smtClean="0"/>
              <a:t>organic development).</a:t>
            </a:r>
            <a:r>
              <a:rPr lang="en-GB" sz="2500" dirty="0" smtClean="0"/>
              <a:t>  </a:t>
            </a:r>
            <a:r>
              <a:rPr lang="en-GB" sz="2500" dirty="0" err="1" smtClean="0"/>
              <a:t>Pemikiran</a:t>
            </a:r>
            <a:r>
              <a:rPr lang="en-GB" sz="2500" dirty="0" smtClean="0"/>
              <a:t> </a:t>
            </a: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organik</a:t>
            </a:r>
            <a:r>
              <a:rPr lang="en-GB" sz="2500" dirty="0" smtClean="0"/>
              <a:t> </a:t>
            </a:r>
            <a:r>
              <a:rPr lang="en-GB" sz="2500" dirty="0" err="1" smtClean="0"/>
              <a:t>sering</a:t>
            </a:r>
            <a:r>
              <a:rPr lang="en-GB" sz="2500" dirty="0" smtClean="0"/>
              <a:t> </a:t>
            </a:r>
            <a:r>
              <a:rPr lang="en-GB" sz="2500" dirty="0" err="1" smtClean="0"/>
              <a:t>dipertentangkan</a:t>
            </a:r>
            <a:r>
              <a:rPr lang="en-GB" sz="2500" dirty="0" smtClean="0"/>
              <a:t> </a:t>
            </a:r>
            <a:r>
              <a:rPr lang="en-GB" sz="2500" dirty="0" err="1" smtClean="0"/>
              <a:t>dengan</a:t>
            </a:r>
            <a:r>
              <a:rPr lang="en-GB" sz="2500" dirty="0" smtClean="0"/>
              <a:t> </a:t>
            </a: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mekanistik</a:t>
            </a:r>
            <a:r>
              <a:rPr lang="en-GB" sz="25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bertahap</a:t>
            </a:r>
            <a:r>
              <a:rPr lang="en-GB" sz="2500" dirty="0" smtClean="0"/>
              <a:t> (</a:t>
            </a:r>
            <a:r>
              <a:rPr lang="en-GB" sz="2500" i="1" dirty="0" smtClean="0"/>
              <a:t>the pace of development</a:t>
            </a:r>
            <a:r>
              <a:rPr lang="en-GB" sz="2500" dirty="0" smtClean="0"/>
              <a:t>).  </a:t>
            </a:r>
            <a:r>
              <a:rPr lang="en-GB" sz="2500" dirty="0" err="1" smtClean="0"/>
              <a:t>Sebagai</a:t>
            </a:r>
            <a:r>
              <a:rPr lang="en-GB" sz="2500" dirty="0" smtClean="0"/>
              <a:t> </a:t>
            </a:r>
            <a:r>
              <a:rPr lang="en-GB" sz="2500" dirty="0" err="1" smtClean="0"/>
              <a:t>konsekuensi</a:t>
            </a:r>
            <a:r>
              <a:rPr lang="en-GB" sz="2500" dirty="0" smtClean="0"/>
              <a:t> </a:t>
            </a:r>
            <a:r>
              <a:rPr lang="en-GB" sz="2500" dirty="0" err="1" smtClean="0"/>
              <a:t>alamiah</a:t>
            </a:r>
            <a:r>
              <a:rPr lang="en-GB" sz="2500" dirty="0" smtClean="0"/>
              <a:t> </a:t>
            </a:r>
            <a:r>
              <a:rPr lang="en-GB" sz="2500" dirty="0" err="1" smtClean="0"/>
              <a:t>dalam</a:t>
            </a:r>
            <a:r>
              <a:rPr lang="en-GB" sz="2500" dirty="0" smtClean="0"/>
              <a:t> </a:t>
            </a: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organik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perlunya</a:t>
            </a:r>
            <a:r>
              <a:rPr lang="en-GB" sz="2500" dirty="0" smtClean="0"/>
              <a:t> </a:t>
            </a:r>
            <a:r>
              <a:rPr lang="en-GB" sz="2500" dirty="0" err="1" smtClean="0"/>
              <a:t>penetapan</a:t>
            </a:r>
            <a:r>
              <a:rPr lang="en-GB" sz="2500" dirty="0" smtClean="0"/>
              <a:t> </a:t>
            </a:r>
            <a:r>
              <a:rPr lang="en-GB" sz="2500" dirty="0" err="1" smtClean="0"/>
              <a:t>langkah</a:t>
            </a:r>
            <a:r>
              <a:rPr lang="en-GB" sz="2500" dirty="0" smtClean="0"/>
              <a:t> </a:t>
            </a:r>
            <a:r>
              <a:rPr lang="en-GB" sz="2500" dirty="0" err="1" smtClean="0"/>
              <a:t>dalam</a:t>
            </a:r>
            <a:r>
              <a:rPr lang="en-GB" sz="2500" dirty="0" smtClean="0"/>
              <a:t> </a:t>
            </a:r>
            <a:r>
              <a:rPr lang="en-GB" sz="2500" dirty="0" err="1" smtClean="0"/>
              <a:t>mengadakan</a:t>
            </a:r>
            <a:r>
              <a:rPr lang="en-GB" sz="2500" dirty="0" smtClean="0"/>
              <a:t> </a:t>
            </a: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masyarakat</a:t>
            </a:r>
            <a:r>
              <a:rPr lang="en-GB" sz="2500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GB" sz="2500" dirty="0" err="1" smtClean="0"/>
              <a:t>Keahlian</a:t>
            </a:r>
            <a:r>
              <a:rPr lang="en-GB" sz="2500" dirty="0" smtClean="0"/>
              <a:t> </a:t>
            </a:r>
            <a:r>
              <a:rPr lang="en-GB" sz="2500" dirty="0" err="1" smtClean="0"/>
              <a:t>eksternal</a:t>
            </a:r>
            <a:r>
              <a:rPr lang="en-GB" sz="2500" dirty="0" smtClean="0"/>
              <a:t> (</a:t>
            </a:r>
            <a:r>
              <a:rPr lang="en-GB" sz="2500" i="1" dirty="0" smtClean="0"/>
              <a:t>external expertise</a:t>
            </a:r>
            <a:r>
              <a:rPr lang="en-GB" sz="2500" dirty="0" smtClean="0"/>
              <a:t>).  </a:t>
            </a:r>
            <a:r>
              <a:rPr lang="en-GB" sz="2500" dirty="0" err="1" smtClean="0"/>
              <a:t>Proses</a:t>
            </a:r>
            <a:r>
              <a:rPr lang="en-GB" sz="2500" dirty="0" smtClean="0"/>
              <a:t> </a:t>
            </a:r>
            <a:r>
              <a:rPr lang="en-GB" sz="2500" dirty="0" err="1" smtClean="0"/>
              <a:t>atau</a:t>
            </a:r>
            <a:r>
              <a:rPr lang="en-GB" sz="2500" dirty="0" smtClean="0"/>
              <a:t> </a:t>
            </a:r>
            <a:r>
              <a:rPr lang="en-GB" sz="2500" dirty="0" err="1" smtClean="0"/>
              <a:t>struktur</a:t>
            </a:r>
            <a:r>
              <a:rPr lang="en-GB" sz="2500" dirty="0" smtClean="0"/>
              <a:t> yang </a:t>
            </a:r>
            <a:r>
              <a:rPr lang="en-GB" sz="2500" dirty="0" err="1" smtClean="0"/>
              <a:t>datang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luar</a:t>
            </a:r>
            <a:r>
              <a:rPr lang="en-GB" sz="2500" dirty="0" smtClean="0"/>
              <a:t> </a:t>
            </a:r>
            <a:r>
              <a:rPr lang="en-GB" sz="2500" dirty="0" err="1" smtClean="0"/>
              <a:t>dalam</a:t>
            </a:r>
            <a:r>
              <a:rPr lang="en-GB" sz="2500" dirty="0" smtClean="0"/>
              <a:t> </a:t>
            </a: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masyarakat</a:t>
            </a:r>
            <a:r>
              <a:rPr lang="en-GB" sz="2500" dirty="0" smtClean="0"/>
              <a:t> </a:t>
            </a:r>
            <a:r>
              <a:rPr lang="en-GB" sz="2500" dirty="0" err="1" smtClean="0"/>
              <a:t>jarang</a:t>
            </a:r>
            <a:r>
              <a:rPr lang="en-GB" sz="2500" dirty="0" smtClean="0"/>
              <a:t> </a:t>
            </a:r>
            <a:r>
              <a:rPr lang="en-GB" sz="2500" dirty="0" err="1" smtClean="0"/>
              <a:t>bekerja</a:t>
            </a:r>
            <a:r>
              <a:rPr lang="en-GB" sz="2500" dirty="0" smtClean="0"/>
              <a:t> </a:t>
            </a:r>
            <a:r>
              <a:rPr lang="en-GB" sz="2500" dirty="0" err="1" smtClean="0"/>
              <a:t>secara</a:t>
            </a:r>
            <a:r>
              <a:rPr lang="en-GB" sz="2500" dirty="0" smtClean="0"/>
              <a:t> </a:t>
            </a:r>
            <a:r>
              <a:rPr lang="en-GB" sz="2500" dirty="0" err="1" smtClean="0"/>
              <a:t>baik</a:t>
            </a:r>
            <a:r>
              <a:rPr lang="en-GB" sz="25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2500" dirty="0" smtClean="0"/>
              <a:t>Pembangunan </a:t>
            </a:r>
            <a:r>
              <a:rPr lang="en-GB" sz="2500" dirty="0" err="1" smtClean="0"/>
              <a:t>komunitas</a:t>
            </a:r>
            <a:r>
              <a:rPr lang="en-GB" sz="2500" dirty="0" smtClean="0"/>
              <a:t> (</a:t>
            </a:r>
            <a:r>
              <a:rPr lang="en-GB" sz="2500" i="1" dirty="0" smtClean="0"/>
              <a:t>community building</a:t>
            </a:r>
            <a:r>
              <a:rPr lang="en-GB" sz="2500" dirty="0" smtClean="0"/>
              <a:t>).  </a:t>
            </a:r>
            <a:r>
              <a:rPr lang="en-GB" sz="2500" dirty="0" err="1" smtClean="0"/>
              <a:t>Semua</a:t>
            </a:r>
            <a:r>
              <a:rPr lang="en-GB" sz="2500" dirty="0" smtClean="0"/>
              <a:t> </a:t>
            </a:r>
            <a:r>
              <a:rPr lang="en-GB" sz="2500" dirty="0" err="1" smtClean="0"/>
              <a:t>pengembangan</a:t>
            </a:r>
            <a:r>
              <a:rPr lang="en-GB" sz="2500" dirty="0" smtClean="0"/>
              <a:t> </a:t>
            </a:r>
            <a:r>
              <a:rPr lang="en-GB" sz="2500" dirty="0" err="1" smtClean="0"/>
              <a:t>masyarakat</a:t>
            </a:r>
            <a:r>
              <a:rPr lang="en-GB" sz="2500" dirty="0" smtClean="0"/>
              <a:t> </a:t>
            </a:r>
            <a:r>
              <a:rPr lang="en-GB" sz="2500" dirty="0" err="1" smtClean="0"/>
              <a:t>harus</a:t>
            </a:r>
            <a:r>
              <a:rPr lang="en-GB" sz="2500" dirty="0" smtClean="0"/>
              <a:t> </a:t>
            </a:r>
            <a:r>
              <a:rPr lang="en-GB" sz="2500" dirty="0" err="1" smtClean="0"/>
              <a:t>bertujuan</a:t>
            </a:r>
            <a:r>
              <a:rPr lang="en-GB" sz="2500" dirty="0" smtClean="0"/>
              <a:t> </a:t>
            </a:r>
            <a:r>
              <a:rPr lang="en-GB" sz="2500" dirty="0" err="1" smtClean="0"/>
              <a:t>membangun</a:t>
            </a:r>
            <a:r>
              <a:rPr lang="en-GB" sz="2500" dirty="0" smtClean="0"/>
              <a:t> </a:t>
            </a:r>
            <a:r>
              <a:rPr lang="en-GB" sz="2500" dirty="0" err="1" smtClean="0"/>
              <a:t>komunitasnya</a:t>
            </a:r>
            <a:r>
              <a:rPr lang="en-GB" sz="2500" dirty="0" smtClean="0"/>
              <a:t>. </a:t>
            </a:r>
            <a:endParaRPr lang="en-US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2600" dirty="0" err="1"/>
              <a:t>Proses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hasil</a:t>
            </a:r>
            <a:r>
              <a:rPr lang="en-GB" sz="2600" dirty="0"/>
              <a:t> (</a:t>
            </a:r>
            <a:r>
              <a:rPr lang="en-GB" sz="2600" i="1" dirty="0"/>
              <a:t>process and outcome</a:t>
            </a:r>
            <a:r>
              <a:rPr lang="en-GB" sz="2600" dirty="0"/>
              <a:t>).  </a:t>
            </a:r>
            <a:r>
              <a:rPr lang="en-GB" sz="2600" dirty="0" err="1"/>
              <a:t>Penekanan</a:t>
            </a:r>
            <a:r>
              <a:rPr lang="en-GB" sz="2600" dirty="0"/>
              <a:t>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proses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hasil</a:t>
            </a:r>
            <a:r>
              <a:rPr lang="en-GB" sz="2600" dirty="0"/>
              <a:t> </a:t>
            </a:r>
            <a:r>
              <a:rPr lang="en-GB" sz="2600" dirty="0" err="1"/>
              <a:t>menjadi</a:t>
            </a:r>
            <a:r>
              <a:rPr lang="en-GB" sz="2600" dirty="0"/>
              <a:t> </a:t>
            </a:r>
            <a:r>
              <a:rPr lang="en-GB" sz="2600" dirty="0" err="1"/>
              <a:t>isu</a:t>
            </a:r>
            <a:r>
              <a:rPr lang="en-GB" sz="2600" dirty="0"/>
              <a:t> </a:t>
            </a:r>
            <a:r>
              <a:rPr lang="en-GB" sz="2600" dirty="0" err="1"/>
              <a:t>penting</a:t>
            </a:r>
            <a:r>
              <a:rPr lang="en-GB" sz="2600" dirty="0"/>
              <a:t>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pekerjaan</a:t>
            </a:r>
            <a:r>
              <a:rPr lang="en-GB" sz="2600" dirty="0"/>
              <a:t> </a:t>
            </a:r>
            <a:r>
              <a:rPr lang="en-GB" sz="2600" dirty="0" err="1"/>
              <a:t>masyarakat</a:t>
            </a:r>
            <a:r>
              <a:rPr lang="en-GB" sz="2600" dirty="0"/>
              <a:t>. </a:t>
            </a:r>
            <a:endParaRPr lang="en-GB" sz="2600" dirty="0" smtClean="0"/>
          </a:p>
          <a:p>
            <a:pPr>
              <a:buFont typeface="Wingdings" pitchFamily="2" charset="2"/>
              <a:buChar char="ü"/>
            </a:pPr>
            <a:r>
              <a:rPr lang="en-GB" sz="2600" dirty="0" err="1"/>
              <a:t>Keutuhan</a:t>
            </a:r>
            <a:r>
              <a:rPr lang="en-GB" sz="2600" dirty="0"/>
              <a:t> (</a:t>
            </a:r>
            <a:r>
              <a:rPr lang="en-GB" sz="2600" dirty="0" err="1"/>
              <a:t>keterpaduan</a:t>
            </a:r>
            <a:r>
              <a:rPr lang="en-GB" sz="2600" dirty="0"/>
              <a:t>) </a:t>
            </a:r>
            <a:r>
              <a:rPr lang="en-GB" sz="2600" dirty="0" err="1"/>
              <a:t>proses</a:t>
            </a:r>
            <a:r>
              <a:rPr lang="en-GB" sz="2600" dirty="0"/>
              <a:t> (</a:t>
            </a:r>
            <a:r>
              <a:rPr lang="en-GB" sz="2600" i="1" dirty="0"/>
              <a:t>the integrity of process</a:t>
            </a:r>
            <a:r>
              <a:rPr lang="en-GB" sz="2600" dirty="0"/>
              <a:t>).  </a:t>
            </a:r>
            <a:r>
              <a:rPr lang="en-GB" sz="2600" dirty="0" err="1"/>
              <a:t>Proses</a:t>
            </a:r>
            <a:r>
              <a:rPr lang="en-GB" sz="2600" dirty="0"/>
              <a:t> yang </a:t>
            </a:r>
            <a:r>
              <a:rPr lang="en-GB" sz="2600" dirty="0" err="1"/>
              <a:t>digunakan</a:t>
            </a:r>
            <a:r>
              <a:rPr lang="en-GB" sz="2600" dirty="0"/>
              <a:t>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pengembangan</a:t>
            </a:r>
            <a:r>
              <a:rPr lang="en-GB" sz="2600" dirty="0"/>
              <a:t> </a:t>
            </a:r>
            <a:r>
              <a:rPr lang="en-GB" sz="2600" dirty="0" err="1"/>
              <a:t>masyarakat</a:t>
            </a:r>
            <a:r>
              <a:rPr lang="en-GB" sz="2600" dirty="0"/>
              <a:t> </a:t>
            </a:r>
            <a:r>
              <a:rPr lang="en-GB" sz="2600" dirty="0" err="1"/>
              <a:t>sama</a:t>
            </a:r>
            <a:r>
              <a:rPr lang="en-GB" sz="2600" dirty="0"/>
              <a:t> </a:t>
            </a:r>
            <a:r>
              <a:rPr lang="en-GB" sz="2600" dirty="0" err="1"/>
              <a:t>pentingnya</a:t>
            </a:r>
            <a:r>
              <a:rPr lang="en-GB" sz="2600" dirty="0"/>
              <a:t> </a:t>
            </a:r>
            <a:r>
              <a:rPr lang="en-GB" sz="2600" dirty="0" err="1"/>
              <a:t>dengan</a:t>
            </a:r>
            <a:r>
              <a:rPr lang="en-GB" sz="2600" dirty="0"/>
              <a:t> </a:t>
            </a:r>
            <a:r>
              <a:rPr lang="en-GB" sz="2600" dirty="0" err="1"/>
              <a:t>hasil</a:t>
            </a:r>
            <a:r>
              <a:rPr lang="en-GB" sz="2600" dirty="0"/>
              <a:t>. </a:t>
            </a:r>
            <a:endParaRPr lang="en-GB" sz="2600" dirty="0" smtClean="0"/>
          </a:p>
          <a:p>
            <a:pPr>
              <a:buFont typeface="Wingdings" pitchFamily="2" charset="2"/>
              <a:buChar char="ü"/>
            </a:pPr>
            <a:r>
              <a:rPr lang="en-GB" sz="2600" dirty="0" err="1"/>
              <a:t>Tanpa</a:t>
            </a:r>
            <a:r>
              <a:rPr lang="en-GB" sz="2600" dirty="0"/>
              <a:t> </a:t>
            </a:r>
            <a:r>
              <a:rPr lang="en-GB" sz="2600" dirty="0" err="1"/>
              <a:t>kekerasan</a:t>
            </a:r>
            <a:r>
              <a:rPr lang="en-GB" sz="2600" dirty="0"/>
              <a:t> (</a:t>
            </a:r>
            <a:r>
              <a:rPr lang="en-GB" sz="2600" i="1" dirty="0"/>
              <a:t>non violence</a:t>
            </a:r>
            <a:r>
              <a:rPr lang="en-GB" sz="2600" dirty="0"/>
              <a:t>).  </a:t>
            </a:r>
            <a:r>
              <a:rPr lang="en-GB" sz="2600" dirty="0" err="1"/>
              <a:t>Dalam</a:t>
            </a:r>
            <a:r>
              <a:rPr lang="en-GB" sz="2600" dirty="0"/>
              <a:t> </a:t>
            </a:r>
            <a:r>
              <a:rPr lang="en-GB" sz="2600" dirty="0" err="1"/>
              <a:t>konteks</a:t>
            </a:r>
            <a:r>
              <a:rPr lang="en-GB" sz="2600" dirty="0"/>
              <a:t> </a:t>
            </a:r>
            <a:r>
              <a:rPr lang="en-GB" sz="2600" dirty="0" err="1"/>
              <a:t>ini</a:t>
            </a:r>
            <a:r>
              <a:rPr lang="en-GB" sz="2600" dirty="0"/>
              <a:t>, </a:t>
            </a:r>
            <a:r>
              <a:rPr lang="en-GB" sz="2600" dirty="0" err="1"/>
              <a:t>tanpa</a:t>
            </a:r>
            <a:r>
              <a:rPr lang="en-GB" sz="2600" dirty="0"/>
              <a:t> </a:t>
            </a:r>
            <a:r>
              <a:rPr lang="en-GB" sz="2600" dirty="0" err="1"/>
              <a:t>kekerasan</a:t>
            </a:r>
            <a:r>
              <a:rPr lang="en-GB" sz="2600" dirty="0"/>
              <a:t> </a:t>
            </a:r>
            <a:r>
              <a:rPr lang="en-GB" sz="2600" dirty="0" err="1"/>
              <a:t>mempunyai</a:t>
            </a:r>
            <a:r>
              <a:rPr lang="en-GB" sz="2600" dirty="0"/>
              <a:t> </a:t>
            </a:r>
            <a:r>
              <a:rPr lang="en-GB" sz="2600" dirty="0" err="1"/>
              <a:t>implikasi</a:t>
            </a:r>
            <a:r>
              <a:rPr lang="en-GB" sz="2600" dirty="0"/>
              <a:t> </a:t>
            </a:r>
            <a:r>
              <a:rPr lang="en-GB" sz="2600" dirty="0" err="1"/>
              <a:t>lebih</a:t>
            </a:r>
            <a:r>
              <a:rPr lang="en-GB" sz="2600" dirty="0"/>
              <a:t> </a:t>
            </a:r>
            <a:r>
              <a:rPr lang="en-GB" sz="2600" dirty="0" err="1"/>
              <a:t>dari</a:t>
            </a:r>
            <a:r>
              <a:rPr lang="en-GB" sz="2600" dirty="0"/>
              <a:t> </a:t>
            </a:r>
            <a:r>
              <a:rPr lang="en-GB" sz="2600" dirty="0" err="1"/>
              <a:t>sekedar</a:t>
            </a:r>
            <a:r>
              <a:rPr lang="en-GB" sz="2600" dirty="0"/>
              <a:t> </a:t>
            </a:r>
            <a:r>
              <a:rPr lang="en-GB" sz="2600" dirty="0" err="1"/>
              <a:t>tanpa</a:t>
            </a:r>
            <a:r>
              <a:rPr lang="en-GB" sz="2600" dirty="0"/>
              <a:t> </a:t>
            </a:r>
            <a:r>
              <a:rPr lang="en-GB" sz="2600" dirty="0" err="1"/>
              <a:t>kekerasan</a:t>
            </a:r>
            <a:r>
              <a:rPr lang="en-GB" sz="2600" dirty="0"/>
              <a:t> </a:t>
            </a:r>
            <a:r>
              <a:rPr lang="en-GB" sz="2600" dirty="0" err="1"/>
              <a:t>fisik</a:t>
            </a:r>
            <a:r>
              <a:rPr lang="en-GB" sz="2600" dirty="0"/>
              <a:t> </a:t>
            </a:r>
            <a:r>
              <a:rPr lang="en-GB" sz="2600" dirty="0" err="1"/>
              <a:t>diantara</a:t>
            </a:r>
            <a:r>
              <a:rPr lang="en-GB" sz="2600" dirty="0"/>
              <a:t> </a:t>
            </a:r>
            <a:r>
              <a:rPr lang="en-GB" sz="2600" dirty="0" err="1"/>
              <a:t>penduduk</a:t>
            </a:r>
            <a:r>
              <a:rPr lang="en-GB" sz="2600" dirty="0"/>
              <a:t>. </a:t>
            </a:r>
            <a:endParaRPr lang="en-GB" sz="2600" dirty="0" smtClean="0"/>
          </a:p>
          <a:p>
            <a:pPr>
              <a:buFont typeface="Wingdings" pitchFamily="2" charset="2"/>
              <a:buChar char="ü"/>
            </a:pPr>
            <a:r>
              <a:rPr lang="en-US" sz="2600" dirty="0"/>
              <a:t> </a:t>
            </a:r>
            <a:r>
              <a:rPr lang="en-US" sz="2600" dirty="0" err="1"/>
              <a:t>Inklusif</a:t>
            </a:r>
            <a:r>
              <a:rPr lang="en-US" sz="2600" dirty="0"/>
              <a:t> (</a:t>
            </a:r>
            <a:r>
              <a:rPr lang="en-US" sz="2600" i="1" dirty="0"/>
              <a:t>inclusiveness</a:t>
            </a:r>
            <a:r>
              <a:rPr lang="en-US" sz="2600" dirty="0"/>
              <a:t>).  </a:t>
            </a:r>
            <a:r>
              <a:rPr lang="en-US" sz="2600" dirty="0" err="1"/>
              <a:t>Prinsip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prinsip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kekerasan</a:t>
            </a:r>
            <a:r>
              <a:rPr lang="en-US" sz="26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Konsensus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consensus</a:t>
            </a:r>
            <a:r>
              <a:rPr lang="en-US" sz="2800" dirty="0"/>
              <a:t>).  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kekerasan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inklusifness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dibangun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 smtClean="0"/>
              <a:t>konsensus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Kerjasama</a:t>
            </a:r>
            <a:r>
              <a:rPr lang="en-US" sz="2800" dirty="0"/>
              <a:t> (</a:t>
            </a:r>
            <a:r>
              <a:rPr lang="en-US" sz="2800" i="1" dirty="0"/>
              <a:t>co-operation</a:t>
            </a:r>
            <a:r>
              <a:rPr lang="en-US" sz="2800" dirty="0"/>
              <a:t>).   </a:t>
            </a:r>
            <a:r>
              <a:rPr lang="en-US" sz="2800" dirty="0" err="1"/>
              <a:t>Perspektif</a:t>
            </a:r>
            <a:r>
              <a:rPr lang="en-US" sz="2800" dirty="0"/>
              <a:t> </a:t>
            </a:r>
            <a:r>
              <a:rPr lang="en-US" sz="2800" dirty="0" err="1"/>
              <a:t>ekologis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kekerasan</a:t>
            </a:r>
            <a:r>
              <a:rPr lang="en-US" sz="2800" dirty="0"/>
              <a:t> </a:t>
            </a:r>
            <a:r>
              <a:rPr lang="en-US" sz="2800" dirty="0" err="1"/>
              <a:t>menekankan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dibanding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persaingan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Partisipasi</a:t>
            </a:r>
            <a:r>
              <a:rPr lang="en-US" sz="2800" dirty="0"/>
              <a:t> (</a:t>
            </a:r>
            <a:r>
              <a:rPr lang="en-US" sz="2800" i="1" dirty="0"/>
              <a:t>participation</a:t>
            </a:r>
            <a:r>
              <a:rPr lang="en-US" sz="2800" dirty="0"/>
              <a:t>). 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tercapainya</a:t>
            </a:r>
            <a:r>
              <a:rPr lang="en-US" sz="2800" dirty="0"/>
              <a:t> </a:t>
            </a:r>
            <a:r>
              <a:rPr lang="en-US" sz="2800" dirty="0" err="1"/>
              <a:t>partisipasi</a:t>
            </a:r>
            <a:r>
              <a:rPr lang="en-US" sz="2800" dirty="0"/>
              <a:t> yang </a:t>
            </a:r>
            <a:r>
              <a:rPr lang="en-US" sz="2800" dirty="0" err="1"/>
              <a:t>maksimal</a:t>
            </a:r>
            <a:r>
              <a:rPr lang="en-US" sz="2800" dirty="0"/>
              <a:t>, </a:t>
            </a:r>
            <a:r>
              <a:rPr lang="en-US" sz="2800" dirty="0" err="1"/>
              <a:t>yakni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_SAGRI_TXT_Grapes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PPP_SAGRI_TXT_Grapes</Template>
  <TotalTime>35</TotalTime>
  <Words>614</Words>
  <Application>Microsoft PowerPoint</Application>
  <PresentationFormat>Custom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PPP_SAGRI_TXT_Grapes</vt:lpstr>
      <vt:lpstr>PRINSIP-PRINSIP PEMBANGUNAN MASYARAKAT </vt:lpstr>
      <vt:lpstr>PENDAHULUAN</vt:lpstr>
      <vt:lpstr>lanjutan</vt:lpstr>
      <vt:lpstr>PRINSIP-PRINSIP PEMBANGUNAN MASYARAKAT </vt:lpstr>
      <vt:lpstr>lanjutan</vt:lpstr>
      <vt:lpstr>lanjutan</vt:lpstr>
      <vt:lpstr>lanjutan</vt:lpstr>
      <vt:lpstr>lanjutan</vt:lpstr>
      <vt:lpstr>lanjutan</vt:lpstr>
      <vt:lpstr>lanjutan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PEMBANGUNAN MASYARAKAT </dc:title>
  <dc:creator>user</dc:creator>
  <cp:lastModifiedBy>user</cp:lastModifiedBy>
  <cp:revision>4</cp:revision>
  <dcterms:created xsi:type="dcterms:W3CDTF">2011-09-15T05:21:22Z</dcterms:created>
  <dcterms:modified xsi:type="dcterms:W3CDTF">2011-09-15T05:57:10Z</dcterms:modified>
</cp:coreProperties>
</file>