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4" r:id="rId18"/>
    <p:sldId id="271" r:id="rId19"/>
    <p:sldId id="272" r:id="rId20"/>
    <p:sldId id="27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varScale="1">
        <p:scale>
          <a:sx n="63" d="100"/>
          <a:sy n="63" d="100"/>
        </p:scale>
        <p:origin x="-2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037E07-8530-493F-B547-36AF13078798}" type="datetimeFigureOut">
              <a:rPr lang="en-US" smtClean="0"/>
              <a:pPr/>
              <a:t>10/25/2011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5A33D-A402-431F-ACCF-E8CD4A3C37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AFE65F-A8B0-484A-A494-B08DFBCC0C4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438400"/>
            <a:ext cx="7696200" cy="1143000"/>
          </a:xfrm>
        </p:spPr>
        <p:txBody>
          <a:bodyPr/>
          <a:lstStyle>
            <a:lvl1pPr algn="ctr">
              <a:defRPr/>
            </a:lvl1pPr>
          </a:lstStyle>
          <a:p>
            <a:r>
              <a:rPr lang="en-US" altLang="en-US" smtClean="0"/>
              <a:t>Click to edit Master title style</a:t>
            </a:r>
            <a:endParaRPr lang="en-US" altLang="en-US"/>
          </a:p>
        </p:txBody>
      </p:sp>
      <p:sp>
        <p:nvSpPr>
          <p:cNvPr id="3075" name="Rectangle 3"/>
          <p:cNvSpPr>
            <a:spLocks noGrp="1" noChangeArrowheads="1"/>
          </p:cNvSpPr>
          <p:nvPr>
            <p:ph type="subTitle" idx="1"/>
          </p:nvPr>
        </p:nvSpPr>
        <p:spPr>
          <a:xfrm>
            <a:off x="914400" y="3733800"/>
            <a:ext cx="7543800" cy="1371600"/>
          </a:xfrm>
        </p:spPr>
        <p:txBody>
          <a:bodyPr/>
          <a:lstStyle>
            <a:lvl1pPr marL="0" indent="0" algn="ctr">
              <a:buFontTx/>
              <a:buNone/>
              <a:defRPr/>
            </a:lvl1pPr>
          </a:lstStyle>
          <a:p>
            <a:r>
              <a:rPr lang="en-US" altLang="en-US" smtClean="0"/>
              <a:t>Click to edit Master subtitle style</a:t>
            </a:r>
            <a:endParaRPr lang="en-US" altLang="en-US"/>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lt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BC0A2273-7DA3-4738-B8EE-FA994111E05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C2B6DB8-07A4-4FAE-A7AC-B2BBE6F11121}"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810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810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C5A80B-CBAD-48B2-A356-7396EE2FF484}"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25886A-86EB-4E72-B1B5-DC7E85D08012}"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1B76BC1-ED91-4164-8364-2FFC793E36D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76400"/>
            <a:ext cx="3886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76400"/>
            <a:ext cx="3886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23C1B8-98E6-4615-BE75-EE978115AAA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C7A37EE-173F-459A-AC01-D9AB5B34CD61}"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DFE6E85-2278-4BB7-8AD6-3F62BB38237C}"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9CFB73A-7E43-4567-A9C9-75EA1876790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1301DDD-1910-4A54-91A9-1AAA9EBA7CB5}"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AFCC6C4-E577-446E-89F1-810ECBA78EE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381000"/>
            <a:ext cx="7391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676400"/>
            <a:ext cx="7924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CF4E33-71D3-49F5-9872-5AFE4E69EB6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DATA.pptx"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latin typeface="+mj-lt"/>
                <a:ea typeface="+mj-ea"/>
                <a:cs typeface="+mj-cs"/>
              </a:rPr>
              <a:t>MODEL PEMBANGUNAN MASYARAKAT</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Agus</a:t>
            </a:r>
            <a:r>
              <a:rPr lang="en-US" dirty="0" smtClean="0"/>
              <a:t> </a:t>
            </a:r>
            <a:r>
              <a:rPr lang="en-US" dirty="0" err="1" smtClean="0"/>
              <a:t>Sjafari</a:t>
            </a:r>
            <a:r>
              <a:rPr lang="en-US" dirty="0" smtClean="0"/>
              <a:t>, </a:t>
            </a:r>
            <a:r>
              <a:rPr lang="en-US" dirty="0" err="1" smtClean="0"/>
              <a:t>M.Si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i="1" dirty="0">
                <a:solidFill>
                  <a:schemeClr val="tx1"/>
                </a:solidFill>
                <a:latin typeface="+mj-lt"/>
                <a:ea typeface="+mj-ea"/>
                <a:cs typeface="+mj-cs"/>
              </a:rPr>
              <a:t>APPROACHES TO COMMUNITY  </a:t>
            </a:r>
            <a:r>
              <a:rPr lang="en-GB" sz="3200" i="1" dirty="0" smtClean="0">
                <a:solidFill>
                  <a:schemeClr val="tx1"/>
                </a:solidFill>
                <a:latin typeface="+mj-lt"/>
                <a:ea typeface="+mj-ea"/>
                <a:cs typeface="+mj-cs"/>
              </a:rPr>
              <a:t>INTERVENTION (</a:t>
            </a:r>
            <a:r>
              <a:rPr lang="id-ID" sz="3200" dirty="0">
                <a:solidFill>
                  <a:schemeClr val="tx1"/>
                </a:solidFill>
                <a:latin typeface="+mj-lt"/>
                <a:ea typeface="+mj-ea"/>
                <a:cs typeface="+mj-cs"/>
              </a:rPr>
              <a:t>Jack </a:t>
            </a:r>
            <a:r>
              <a:rPr lang="id-ID" sz="3200" dirty="0" smtClean="0">
                <a:solidFill>
                  <a:schemeClr val="tx1"/>
                </a:solidFill>
                <a:latin typeface="+mj-lt"/>
                <a:ea typeface="+mj-ea"/>
                <a:cs typeface="+mj-cs"/>
              </a:rPr>
              <a:t>Rothman</a:t>
            </a:r>
            <a:r>
              <a:rPr lang="en-US" sz="3200" dirty="0" smtClean="0">
                <a:solidFill>
                  <a:schemeClr val="tx1"/>
                </a:solidFill>
                <a:latin typeface="+mj-lt"/>
                <a:ea typeface="+mj-ea"/>
                <a:cs typeface="+mj-cs"/>
              </a:rPr>
              <a:t>)</a:t>
            </a:r>
            <a:endParaRPr lang="en-US" sz="3200" dirty="0"/>
          </a:p>
        </p:txBody>
      </p:sp>
      <p:sp>
        <p:nvSpPr>
          <p:cNvPr id="3" name="Content Placeholder 2"/>
          <p:cNvSpPr>
            <a:spLocks noGrp="1"/>
          </p:cNvSpPr>
          <p:nvPr>
            <p:ph idx="1"/>
          </p:nvPr>
        </p:nvSpPr>
        <p:spPr/>
        <p:txBody>
          <a:bodyPr/>
          <a:lstStyle/>
          <a:p>
            <a:r>
              <a:rPr lang="en-US" sz="2800" dirty="0" smtClean="0"/>
              <a:t>P</a:t>
            </a:r>
            <a:r>
              <a:rPr lang="id-ID" sz="2800" dirty="0" smtClean="0">
                <a:solidFill>
                  <a:schemeClr val="tx1"/>
                </a:solidFill>
                <a:latin typeface="+mn-lt"/>
                <a:ea typeface="+mn-ea"/>
                <a:cs typeface="+mn-cs"/>
              </a:rPr>
              <a:t>engembangan </a:t>
            </a:r>
            <a:r>
              <a:rPr lang="id-ID" sz="2800" dirty="0">
                <a:solidFill>
                  <a:schemeClr val="tx1"/>
                </a:solidFill>
                <a:latin typeface="+mn-lt"/>
                <a:ea typeface="+mn-ea"/>
                <a:cs typeface="+mn-cs"/>
              </a:rPr>
              <a:t>masyarakat dengan tujuannya lebih memberikan penekanan pada proses, dimana komunitas diintegrasikan dan dikembangkan kapasitasnya (</a:t>
            </a:r>
            <a:r>
              <a:rPr lang="id-ID" sz="2800" i="1" dirty="0">
                <a:solidFill>
                  <a:schemeClr val="tx1"/>
                </a:solidFill>
                <a:latin typeface="+mn-lt"/>
                <a:ea typeface="+mn-ea"/>
                <a:cs typeface="+mn-cs"/>
              </a:rPr>
              <a:t>community integration and community capacity</a:t>
            </a:r>
            <a:r>
              <a:rPr lang="id-ID" sz="2800" dirty="0">
                <a:solidFill>
                  <a:schemeClr val="tx1"/>
                </a:solidFill>
                <a:latin typeface="+mn-lt"/>
                <a:ea typeface="+mn-ea"/>
                <a:cs typeface="+mn-cs"/>
              </a:rPr>
              <a:t>) dalam upaya memecahkan masalah warga komunitas secara kooperatif berdasarkan kemauan dan kemampuan menolong diri sendiri (</a:t>
            </a:r>
            <a:r>
              <a:rPr lang="id-ID" sz="2800" i="1" dirty="0">
                <a:solidFill>
                  <a:schemeClr val="tx1"/>
                </a:solidFill>
                <a:latin typeface="+mn-lt"/>
                <a:ea typeface="+mn-ea"/>
                <a:cs typeface="+mn-cs"/>
              </a:rPr>
              <a:t>self help</a:t>
            </a:r>
            <a:r>
              <a:rPr lang="id-ID" sz="2800" dirty="0">
                <a:solidFill>
                  <a:schemeClr val="tx1"/>
                </a:solidFill>
                <a:latin typeface="+mn-lt"/>
                <a:ea typeface="+mn-ea"/>
                <a:cs typeface="+mn-cs"/>
              </a:rPr>
              <a:t>) sesuai dengan prinsip-prinsip demokratis.</a:t>
            </a:r>
            <a:endParaRPr lang="en-US" sz="2800"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id-ID" sz="3100" i="1" dirty="0">
                <a:solidFill>
                  <a:schemeClr val="tx1"/>
                </a:solidFill>
                <a:latin typeface="+mn-lt"/>
                <a:ea typeface="+mn-ea"/>
                <a:cs typeface="+mn-cs"/>
              </a:rPr>
              <a:t>Social Action</a:t>
            </a:r>
            <a:r>
              <a:rPr lang="id-ID" sz="3100" dirty="0">
                <a:solidFill>
                  <a:schemeClr val="tx1"/>
                </a:solidFill>
                <a:latin typeface="+mn-lt"/>
                <a:ea typeface="+mn-ea"/>
                <a:cs typeface="+mn-cs"/>
              </a:rPr>
              <a:t> adalah suatu pendekatan perubahan masyarakat yang tujuan untuk menggeser kekuatan/kekuasaan dengan fokus pada perubahan kelembagaan (</a:t>
            </a:r>
            <a:r>
              <a:rPr lang="id-ID" sz="3100" i="1" dirty="0">
                <a:solidFill>
                  <a:schemeClr val="tx1"/>
                </a:solidFill>
                <a:latin typeface="+mn-lt"/>
                <a:ea typeface="+mn-ea"/>
                <a:cs typeface="+mn-cs"/>
              </a:rPr>
              <a:t>Task or Process Goals</a:t>
            </a:r>
            <a:r>
              <a:rPr lang="id-ID" sz="3100" dirty="0">
                <a:solidFill>
                  <a:schemeClr val="tx1"/>
                </a:solidFill>
                <a:latin typeface="+mn-lt"/>
                <a:ea typeface="+mn-ea"/>
                <a:cs typeface="+mn-cs"/>
              </a:rPr>
              <a:t>). Pendekatan ini dilakukan karena adanya ketidakadilan dan deprivasi yang dilakukan oleh penguasa terhadap masyarakat. </a:t>
            </a:r>
            <a:endParaRPr lang="en-US" sz="3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id-ID" sz="2800" i="1" dirty="0">
                <a:solidFill>
                  <a:schemeClr val="tx1"/>
                </a:solidFill>
                <a:latin typeface="+mn-lt"/>
                <a:ea typeface="+mn-ea"/>
                <a:cs typeface="+mn-cs"/>
              </a:rPr>
              <a:t>Social Planning</a:t>
            </a:r>
            <a:r>
              <a:rPr lang="id-ID" sz="2800" dirty="0">
                <a:solidFill>
                  <a:schemeClr val="tx1"/>
                </a:solidFill>
                <a:latin typeface="+mn-lt"/>
                <a:ea typeface="+mn-ea"/>
                <a:cs typeface="+mn-cs"/>
              </a:rPr>
              <a:t> adalah salah satu pendekatan perubahan masyarakat yang bertujuan untuk menyelesaikan substansi masalah (</a:t>
            </a:r>
            <a:r>
              <a:rPr lang="id-ID" sz="2800" i="1" dirty="0">
                <a:solidFill>
                  <a:schemeClr val="tx1"/>
                </a:solidFill>
                <a:latin typeface="+mn-lt"/>
                <a:ea typeface="+mn-ea"/>
                <a:cs typeface="+mn-cs"/>
              </a:rPr>
              <a:t>Task Goals</a:t>
            </a:r>
            <a:r>
              <a:rPr lang="id-ID" sz="2800" dirty="0">
                <a:solidFill>
                  <a:schemeClr val="tx1"/>
                </a:solidFill>
                <a:latin typeface="+mn-lt"/>
                <a:ea typeface="+mn-ea"/>
                <a:cs typeface="+mn-cs"/>
              </a:rPr>
              <a:t>) yang terkait dengan </a:t>
            </a:r>
            <a:r>
              <a:rPr lang="id-ID" sz="2800" dirty="0" smtClean="0">
                <a:solidFill>
                  <a:schemeClr val="tx1"/>
                </a:solidFill>
                <a:latin typeface="+mn-lt"/>
                <a:ea typeface="+mn-ea"/>
                <a:cs typeface="+mn-cs"/>
              </a:rPr>
              <a:t>msalah-masalah sosial</a:t>
            </a:r>
            <a:r>
              <a:rPr lang="en-US" sz="2800" dirty="0" smtClean="0">
                <a:solidFill>
                  <a:schemeClr val="tx1"/>
                </a:solidFill>
                <a:latin typeface="+mn-lt"/>
                <a:ea typeface="+mn-ea"/>
                <a:cs typeface="+mn-cs"/>
              </a:rPr>
              <a:t>.</a:t>
            </a:r>
          </a:p>
          <a:p>
            <a:r>
              <a:rPr lang="id-ID" sz="2800" dirty="0">
                <a:solidFill>
                  <a:schemeClr val="tx1"/>
                </a:solidFill>
                <a:latin typeface="+mn-lt"/>
                <a:ea typeface="+mn-ea"/>
                <a:cs typeface="+mn-cs"/>
              </a:rPr>
              <a:t>Untuk mencapai tujuan tersebut, maka strategi yang  dilakukan, yaitu: melakukan pengumpulan data untuk membuat keputusan strategi/membuat rencana strategis (Renstra).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1"/>
                </a:solidFill>
                <a:latin typeface="+mj-lt"/>
                <a:ea typeface="+mj-ea"/>
                <a:cs typeface="+mj-cs"/>
              </a:rPr>
              <a:t/>
            </a:r>
            <a:br>
              <a:rPr lang="en-US" sz="3200" b="1" dirty="0" smtClean="0">
                <a:solidFill>
                  <a:schemeClr val="tx1"/>
                </a:solidFill>
                <a:latin typeface="+mj-lt"/>
                <a:ea typeface="+mj-ea"/>
                <a:cs typeface="+mj-cs"/>
              </a:rPr>
            </a:br>
            <a:r>
              <a:rPr lang="id-ID" sz="3200" b="1" dirty="0" smtClean="0">
                <a:solidFill>
                  <a:schemeClr val="tx1"/>
                </a:solidFill>
                <a:latin typeface="+mj-lt"/>
                <a:ea typeface="+mj-ea"/>
                <a:cs typeface="+mj-cs"/>
              </a:rPr>
              <a:t>MASYARAKAT </a:t>
            </a:r>
            <a:r>
              <a:rPr lang="id-ID" sz="3200" b="1" dirty="0">
                <a:solidFill>
                  <a:schemeClr val="tx1"/>
                </a:solidFill>
                <a:latin typeface="+mj-lt"/>
                <a:ea typeface="+mj-ea"/>
                <a:cs typeface="+mj-cs"/>
              </a:rPr>
              <a:t>MISKIN (HUBUNGAN ANTAR KONSEP)</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id-ID" sz="2500" dirty="0" smtClean="0">
                <a:solidFill>
                  <a:schemeClr val="tx1"/>
                </a:solidFill>
                <a:latin typeface="+mn-lt"/>
                <a:ea typeface="+mn-ea"/>
                <a:cs typeface="+mn-cs"/>
              </a:rPr>
              <a:t>Model intervensi suatu pendekatan pengembangan masyarakat menurut Batten (1967) dalam Isbandi R.A. (2003) pada dasarnya ada dua, yakni:</a:t>
            </a:r>
            <a:endParaRPr lang="en-US" sz="2500" dirty="0" smtClean="0">
              <a:solidFill>
                <a:schemeClr val="tx1"/>
              </a:solidFill>
              <a:latin typeface="+mn-lt"/>
              <a:ea typeface="+mn-ea"/>
              <a:cs typeface="+mn-cs"/>
            </a:endParaRPr>
          </a:p>
          <a:p>
            <a:r>
              <a:rPr lang="en-US" sz="2500" i="1" dirty="0" err="1" smtClean="0"/>
              <a:t>Pendekatan</a:t>
            </a:r>
            <a:r>
              <a:rPr lang="en-US" sz="2500" i="1" dirty="0" smtClean="0"/>
              <a:t> </a:t>
            </a:r>
            <a:r>
              <a:rPr lang="en-US" sz="2500" i="1" dirty="0" err="1" smtClean="0"/>
              <a:t>Direktif</a:t>
            </a:r>
            <a:r>
              <a:rPr lang="en-US" sz="2500" i="1" dirty="0" smtClean="0"/>
              <a:t> (</a:t>
            </a:r>
            <a:r>
              <a:rPr lang="id-ID" sz="2500" i="1" dirty="0" smtClean="0">
                <a:solidFill>
                  <a:schemeClr val="tx1"/>
                </a:solidFill>
                <a:latin typeface="+mn-lt"/>
                <a:ea typeface="+mn-ea"/>
                <a:cs typeface="+mn-cs"/>
              </a:rPr>
              <a:t>Directive approach</a:t>
            </a:r>
            <a:r>
              <a:rPr lang="en-US" sz="2500" i="1" dirty="0" smtClean="0">
                <a:solidFill>
                  <a:schemeClr val="tx1"/>
                </a:solidFill>
                <a:latin typeface="+mn-lt"/>
                <a:ea typeface="+mn-ea"/>
                <a:cs typeface="+mn-cs"/>
              </a:rPr>
              <a:t>)</a:t>
            </a:r>
            <a:r>
              <a:rPr lang="id-ID" sz="2500" dirty="0" smtClean="0">
                <a:solidFill>
                  <a:schemeClr val="tx1"/>
                </a:solidFill>
                <a:latin typeface="+mn-lt"/>
                <a:ea typeface="+mn-ea"/>
                <a:cs typeface="+mn-cs"/>
              </a:rPr>
              <a:t> dilakukan berdasarkan asumsi bahwa community worker  tahu apa yang dibutuhkan dan apa yang baik untuk masyarakat. Dalam pendekatan ini peranan </a:t>
            </a:r>
            <a:r>
              <a:rPr lang="id-ID" sz="2500" i="1" dirty="0" smtClean="0">
                <a:solidFill>
                  <a:schemeClr val="tx1"/>
                </a:solidFill>
                <a:latin typeface="+mn-lt"/>
                <a:ea typeface="+mn-ea"/>
                <a:cs typeface="+mn-cs"/>
              </a:rPr>
              <a:t>community worker</a:t>
            </a:r>
            <a:r>
              <a:rPr lang="id-ID" sz="2500" dirty="0" smtClean="0">
                <a:solidFill>
                  <a:schemeClr val="tx1"/>
                </a:solidFill>
                <a:latin typeface="+mn-lt"/>
                <a:ea typeface="+mn-ea"/>
                <a:cs typeface="+mn-cs"/>
              </a:rPr>
              <a:t> bersifat lebih dominan karena prakarsa kegiatan dan sumber daya yang dibutuhkan lebih banyak berasal dari community worker. </a:t>
            </a:r>
            <a:endParaRPr lang="en-US" sz="25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id-ID" sz="2400" dirty="0">
                <a:solidFill>
                  <a:schemeClr val="tx1"/>
                </a:solidFill>
                <a:latin typeface="+mn-lt"/>
                <a:ea typeface="+mn-ea"/>
                <a:cs typeface="+mn-cs"/>
              </a:rPr>
              <a:t>Pendekatan </a:t>
            </a:r>
            <a:r>
              <a:rPr lang="id-ID" sz="2400" dirty="0" smtClean="0">
                <a:solidFill>
                  <a:schemeClr val="tx1"/>
                </a:solidFill>
                <a:latin typeface="+mn-lt"/>
                <a:ea typeface="+mn-ea"/>
                <a:cs typeface="+mn-cs"/>
              </a:rPr>
              <a:t>Non–Direktif</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partisipatif</a:t>
            </a:r>
            <a:r>
              <a:rPr lang="en-US" sz="2400" dirty="0" smtClean="0">
                <a:solidFill>
                  <a:schemeClr val="tx1"/>
                </a:solidFill>
                <a:latin typeface="+mn-lt"/>
                <a:ea typeface="+mn-ea"/>
                <a:cs typeface="+mn-cs"/>
              </a:rPr>
              <a:t>)</a:t>
            </a:r>
            <a:r>
              <a:rPr lang="id-ID" sz="2400" dirty="0" smtClean="0">
                <a:solidFill>
                  <a:schemeClr val="tx1"/>
                </a:solidFill>
                <a:latin typeface="+mn-lt"/>
                <a:ea typeface="+mn-ea"/>
                <a:cs typeface="+mn-cs"/>
              </a:rPr>
              <a:t> </a:t>
            </a:r>
            <a:r>
              <a:rPr lang="id-ID" sz="2400" dirty="0">
                <a:solidFill>
                  <a:schemeClr val="tx1"/>
                </a:solidFill>
                <a:latin typeface="+mn-lt"/>
                <a:ea typeface="+mn-ea"/>
                <a:cs typeface="+mn-cs"/>
              </a:rPr>
              <a:t>dilakukan berlandaskan asumsi bahwa masyarakat tahu apa yang sebenarnya mereka butuhkan dan apa yang baik untuk mereka. Pada pendekatan ini community worker tidak menenmpatkan diri sebagai orang yang menetapkan apa yang baik atau buruk bagi masyarak</a:t>
            </a:r>
            <a:r>
              <a:rPr lang="id-ID" dirty="0">
                <a:solidFill>
                  <a:schemeClr val="tx1"/>
                </a:solidFill>
                <a:latin typeface="+mn-lt"/>
                <a:ea typeface="+mn-ea"/>
                <a:cs typeface="+mn-cs"/>
              </a:rPr>
              <a:t>at. </a:t>
            </a:r>
            <a:r>
              <a:rPr lang="id-ID" sz="2400" dirty="0">
                <a:solidFill>
                  <a:schemeClr val="tx1"/>
                </a:solidFill>
                <a:latin typeface="+mn-lt"/>
                <a:ea typeface="+mn-ea"/>
                <a:cs typeface="+mn-cs"/>
              </a:rPr>
              <a:t>Pemeran utama dalam perubahan masyarakat adalah masyarakat itu sendiri, </a:t>
            </a:r>
            <a:r>
              <a:rPr lang="id-ID" sz="2400" i="1" dirty="0">
                <a:solidFill>
                  <a:schemeClr val="tx1"/>
                </a:solidFill>
                <a:latin typeface="+mn-lt"/>
                <a:ea typeface="+mn-ea"/>
                <a:cs typeface="+mn-cs"/>
              </a:rPr>
              <a:t>community worker</a:t>
            </a:r>
            <a:r>
              <a:rPr lang="id-ID" sz="2400" dirty="0">
                <a:solidFill>
                  <a:schemeClr val="tx1"/>
                </a:solidFill>
                <a:latin typeface="+mn-lt"/>
                <a:ea typeface="+mn-ea"/>
                <a:cs typeface="+mn-cs"/>
              </a:rPr>
              <a:t> lebih bersifat menggali dan mengembangkan potensi masyarakat.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57158" y="285728"/>
            <a:ext cx="8443914" cy="857256"/>
          </a:xfrm>
        </p:spPr>
        <p:txBody>
          <a:bodyPr>
            <a:normAutofit fontScale="90000"/>
          </a:bodyPr>
          <a:lstStyle/>
          <a:p>
            <a:r>
              <a:rPr lang="en-US" sz="2700" b="1" dirty="0" err="1" smtClean="0">
                <a:latin typeface="Berlin Sans FB Demi" pitchFamily="34" charset="0"/>
              </a:rPr>
              <a:t>Strategi</a:t>
            </a:r>
            <a:r>
              <a:rPr lang="en-US" sz="2700" b="1" dirty="0" smtClean="0">
                <a:latin typeface="Berlin Sans FB Demi" pitchFamily="34" charset="0"/>
              </a:rPr>
              <a:t> Program </a:t>
            </a:r>
            <a:r>
              <a:rPr lang="en-US" sz="2700" b="1" dirty="0" err="1" smtClean="0">
                <a:latin typeface="Berlin Sans FB Demi" pitchFamily="34" charset="0"/>
              </a:rPr>
              <a:t>Penanggulangan</a:t>
            </a:r>
            <a:r>
              <a:rPr lang="en-US" sz="2700" b="1" dirty="0" smtClean="0">
                <a:latin typeface="Berlin Sans FB Demi" pitchFamily="34" charset="0"/>
              </a:rPr>
              <a:t> </a:t>
            </a:r>
            <a:r>
              <a:rPr lang="en-US" sz="2700" b="1" dirty="0" err="1" smtClean="0">
                <a:latin typeface="Berlin Sans FB Demi" pitchFamily="34" charset="0"/>
              </a:rPr>
              <a:t>Kemiskinan</a:t>
            </a:r>
            <a:r>
              <a:rPr lang="en-US" sz="2700" b="1" dirty="0" smtClean="0">
                <a:latin typeface="Berlin Sans FB Demi" pitchFamily="34" charset="0"/>
              </a:rPr>
              <a:t> </a:t>
            </a:r>
            <a:r>
              <a:rPr lang="en-US" sz="2700" b="1" dirty="0" err="1" smtClean="0">
                <a:latin typeface="Berlin Sans FB Demi" pitchFamily="34" charset="0"/>
              </a:rPr>
              <a:t>Keluarga</a:t>
            </a:r>
            <a:r>
              <a:rPr lang="en-US" sz="2700" b="1" dirty="0" smtClean="0">
                <a:latin typeface="Berlin Sans FB Demi" pitchFamily="34" charset="0"/>
              </a:rPr>
              <a:t> </a:t>
            </a:r>
            <a:r>
              <a:rPr lang="en-US" sz="2700" dirty="0" smtClean="0">
                <a:latin typeface="Berlin Sans FB Demi" pitchFamily="34" charset="0"/>
              </a:rPr>
              <a:t/>
            </a:r>
            <a:br>
              <a:rPr lang="en-US" sz="2700" dirty="0" smtClean="0">
                <a:latin typeface="Berlin Sans FB Demi" pitchFamily="34" charset="0"/>
              </a:rPr>
            </a:br>
            <a:r>
              <a:rPr lang="en-US" sz="2700" dirty="0" err="1" smtClean="0">
                <a:latin typeface="Berlin Sans FB Demi" pitchFamily="34" charset="0"/>
              </a:rPr>
              <a:t>Miskin</a:t>
            </a:r>
            <a:r>
              <a:rPr lang="en-US" sz="2700" dirty="0" smtClean="0">
                <a:latin typeface="Berlin Sans FB Demi" pitchFamily="34" charset="0"/>
              </a:rPr>
              <a:t> </a:t>
            </a:r>
            <a:r>
              <a:rPr lang="en-US" sz="2700" dirty="0" err="1" smtClean="0">
                <a:latin typeface="Berlin Sans FB Demi" pitchFamily="34" charset="0"/>
              </a:rPr>
              <a:t>di</a:t>
            </a:r>
            <a:r>
              <a:rPr lang="en-US" sz="2700" dirty="0" smtClean="0">
                <a:latin typeface="Berlin Sans FB Demi" pitchFamily="34" charset="0"/>
              </a:rPr>
              <a:t> Kota Jakarta Utara </a:t>
            </a:r>
            <a:r>
              <a:rPr lang="en-US" sz="2700" dirty="0" err="1" smtClean="0">
                <a:latin typeface="Berlin Sans FB Demi" pitchFamily="34" charset="0"/>
              </a:rPr>
              <a:t>dan</a:t>
            </a:r>
            <a:r>
              <a:rPr lang="en-US" sz="2700" dirty="0" smtClean="0">
                <a:latin typeface="Berlin Sans FB Demi" pitchFamily="34" charset="0"/>
              </a:rPr>
              <a:t> Kota </a:t>
            </a:r>
            <a:r>
              <a:rPr lang="en-US" sz="2700" dirty="0" err="1" smtClean="0">
                <a:latin typeface="Berlin Sans FB Demi" pitchFamily="34" charset="0"/>
              </a:rPr>
              <a:t>Bekasi</a:t>
            </a:r>
            <a:r>
              <a:rPr lang="en-US" sz="2700" dirty="0" smtClean="0">
                <a:latin typeface="Berlin Sans FB Demi" pitchFamily="34" charset="0"/>
              </a:rPr>
              <a:t> </a:t>
            </a:r>
            <a:endParaRPr lang="en-US" dirty="0">
              <a:latin typeface="Berlin Sans FB Demi" pitchFamily="34" charset="0"/>
            </a:endParaRPr>
          </a:p>
        </p:txBody>
      </p:sp>
      <p:sp>
        <p:nvSpPr>
          <p:cNvPr id="4" name="Rounded Rectangle 3"/>
          <p:cNvSpPr/>
          <p:nvPr/>
        </p:nvSpPr>
        <p:spPr>
          <a:xfrm>
            <a:off x="428596" y="1571612"/>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a:t>
            </a:r>
          </a:p>
          <a:p>
            <a:pPr algn="ctr"/>
            <a:r>
              <a:rPr lang="en-US" sz="1800" dirty="0" err="1" smtClean="0"/>
              <a:t>Rendahnya</a:t>
            </a:r>
            <a:r>
              <a:rPr lang="en-US" sz="1800" dirty="0" smtClean="0"/>
              <a:t> </a:t>
            </a:r>
            <a:r>
              <a:rPr lang="en-US" sz="1800" dirty="0" err="1" smtClean="0"/>
              <a:t>Keberdayaan</a:t>
            </a:r>
            <a:r>
              <a:rPr lang="en-US" sz="1800" dirty="0" smtClean="0"/>
              <a:t> </a:t>
            </a:r>
            <a:r>
              <a:rPr lang="en-US" sz="1800" dirty="0" err="1" smtClean="0"/>
              <a:t>Keluarga</a:t>
            </a:r>
            <a:endParaRPr lang="en-US" sz="1800" dirty="0"/>
          </a:p>
        </p:txBody>
      </p:sp>
      <p:sp>
        <p:nvSpPr>
          <p:cNvPr id="6" name="Rounded Rectangle 5"/>
          <p:cNvSpPr/>
          <p:nvPr/>
        </p:nvSpPr>
        <p:spPr>
          <a:xfrm>
            <a:off x="2714612" y="1571612"/>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PROCESS : </a:t>
            </a:r>
            <a:r>
              <a:rPr lang="en-US" sz="1800" dirty="0" err="1" smtClean="0"/>
              <a:t>Intervensi</a:t>
            </a:r>
            <a:r>
              <a:rPr lang="en-US" sz="1800" dirty="0" smtClean="0"/>
              <a:t> </a:t>
            </a:r>
            <a:r>
              <a:rPr lang="en-US" sz="1800" dirty="0" err="1" smtClean="0"/>
              <a:t>Pemberdayaan</a:t>
            </a:r>
            <a:r>
              <a:rPr lang="en-US" sz="1800" dirty="0" smtClean="0"/>
              <a:t> </a:t>
            </a:r>
            <a:r>
              <a:rPr lang="en-US" sz="1800" dirty="0" err="1" smtClean="0"/>
              <a:t>Keluarga</a:t>
            </a:r>
            <a:endParaRPr lang="en-US" sz="1800" dirty="0" smtClean="0"/>
          </a:p>
        </p:txBody>
      </p:sp>
      <p:sp>
        <p:nvSpPr>
          <p:cNvPr id="7" name="Rounded Rectangle 6"/>
          <p:cNvSpPr/>
          <p:nvPr/>
        </p:nvSpPr>
        <p:spPr>
          <a:xfrm>
            <a:off x="4857752" y="2071678"/>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OUPUT : </a:t>
            </a:r>
            <a:r>
              <a:rPr lang="en-US" sz="1800" dirty="0" err="1" smtClean="0"/>
              <a:t>Keberdayaan</a:t>
            </a:r>
            <a:r>
              <a:rPr lang="en-US" sz="1800" dirty="0" smtClean="0"/>
              <a:t> </a:t>
            </a:r>
            <a:r>
              <a:rPr lang="en-US" sz="1800" dirty="0" err="1" smtClean="0"/>
              <a:t>Keluarga</a:t>
            </a:r>
            <a:endParaRPr lang="en-US" sz="1800" dirty="0" smtClean="0"/>
          </a:p>
        </p:txBody>
      </p:sp>
      <p:sp>
        <p:nvSpPr>
          <p:cNvPr id="8" name="Rounded Rectangle 7"/>
          <p:cNvSpPr/>
          <p:nvPr/>
        </p:nvSpPr>
        <p:spPr>
          <a:xfrm>
            <a:off x="7072330" y="2071678"/>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OUTCOMES : </a:t>
            </a:r>
            <a:r>
              <a:rPr lang="en-US" sz="1600" dirty="0" err="1" smtClean="0"/>
              <a:t>Kesejahteraan</a:t>
            </a:r>
            <a:r>
              <a:rPr lang="en-US" sz="1600" dirty="0" smtClean="0"/>
              <a:t> </a:t>
            </a:r>
            <a:r>
              <a:rPr lang="en-US" sz="1600" dirty="0" err="1" smtClean="0"/>
              <a:t>Keluarga</a:t>
            </a:r>
            <a:r>
              <a:rPr lang="en-US" sz="1600" dirty="0" smtClean="0"/>
              <a:t> </a:t>
            </a:r>
            <a:r>
              <a:rPr lang="en-US" sz="1600" dirty="0" err="1" smtClean="0"/>
              <a:t>Meningkat</a:t>
            </a:r>
            <a:endParaRPr lang="en-US" sz="1600" dirty="0" smtClean="0"/>
          </a:p>
        </p:txBody>
      </p:sp>
      <p:sp>
        <p:nvSpPr>
          <p:cNvPr id="9" name="Rounded Rectangle 8"/>
          <p:cNvSpPr/>
          <p:nvPr/>
        </p:nvSpPr>
        <p:spPr>
          <a:xfrm>
            <a:off x="428596" y="3214686"/>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FAKTOR-FAKTOR:</a:t>
            </a:r>
          </a:p>
          <a:p>
            <a:pPr marL="95250" indent="-95250">
              <a:buFont typeface="Arial" pitchFamily="34" charset="0"/>
              <a:buChar char="•"/>
            </a:pPr>
            <a:r>
              <a:rPr lang="en-US" sz="1400" dirty="0" smtClean="0"/>
              <a:t> </a:t>
            </a:r>
            <a:r>
              <a:rPr lang="en-US" sz="1400" dirty="0" err="1" smtClean="0"/>
              <a:t>Karakteristik</a:t>
            </a:r>
            <a:r>
              <a:rPr lang="en-US" sz="1400" dirty="0" smtClean="0"/>
              <a:t> </a:t>
            </a:r>
            <a:r>
              <a:rPr lang="en-US" sz="1400" dirty="0" err="1" smtClean="0"/>
              <a:t>Individu</a:t>
            </a:r>
            <a:endParaRPr lang="en-US" sz="1400" dirty="0" smtClean="0"/>
          </a:p>
          <a:p>
            <a:pPr marL="95250" indent="-95250">
              <a:buFont typeface="Arial" pitchFamily="34" charset="0"/>
              <a:buChar char="•"/>
            </a:pPr>
            <a:r>
              <a:rPr lang="en-US" sz="1400" dirty="0" smtClean="0"/>
              <a:t> </a:t>
            </a:r>
            <a:r>
              <a:rPr lang="en-US" sz="1400" dirty="0" err="1" smtClean="0"/>
              <a:t>Lingkungan</a:t>
            </a:r>
            <a:r>
              <a:rPr lang="en-US" sz="1400" dirty="0" smtClean="0"/>
              <a:t> </a:t>
            </a:r>
            <a:r>
              <a:rPr lang="en-US" sz="1400" dirty="0" err="1" smtClean="0"/>
              <a:t>Sosial</a:t>
            </a:r>
            <a:endParaRPr lang="en-US" sz="1400" dirty="0"/>
          </a:p>
        </p:txBody>
      </p:sp>
      <p:sp>
        <p:nvSpPr>
          <p:cNvPr id="10" name="Rounded Rectangle 9"/>
          <p:cNvSpPr/>
          <p:nvPr/>
        </p:nvSpPr>
        <p:spPr>
          <a:xfrm>
            <a:off x="2714612" y="3214686"/>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Pengembangan</a:t>
            </a:r>
            <a:r>
              <a:rPr lang="en-US" sz="1600" dirty="0" smtClean="0"/>
              <a:t> </a:t>
            </a:r>
            <a:r>
              <a:rPr lang="en-US" sz="1600" dirty="0" err="1" smtClean="0"/>
              <a:t>Sumber</a:t>
            </a:r>
            <a:r>
              <a:rPr lang="en-US" sz="1600" dirty="0" smtClean="0"/>
              <a:t> </a:t>
            </a:r>
            <a:r>
              <a:rPr lang="en-US" sz="1600" dirty="0" err="1" smtClean="0"/>
              <a:t>Daya</a:t>
            </a:r>
            <a:r>
              <a:rPr lang="en-US" sz="1600" dirty="0" smtClean="0"/>
              <a:t> </a:t>
            </a:r>
            <a:r>
              <a:rPr lang="en-US" sz="1600" dirty="0" err="1" smtClean="0"/>
              <a:t>Keluarga</a:t>
            </a:r>
            <a:endParaRPr lang="en-US" sz="1600" dirty="0"/>
          </a:p>
        </p:txBody>
      </p:sp>
      <p:sp>
        <p:nvSpPr>
          <p:cNvPr id="11" name="Rounded Rectangle 10"/>
          <p:cNvSpPr/>
          <p:nvPr/>
        </p:nvSpPr>
        <p:spPr>
          <a:xfrm>
            <a:off x="1214414" y="4779070"/>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t>Pemberdayaan</a:t>
            </a:r>
            <a:r>
              <a:rPr lang="en-US" sz="1800" dirty="0" smtClean="0"/>
              <a:t> </a:t>
            </a:r>
            <a:r>
              <a:rPr lang="en-US" sz="1800" dirty="0" err="1" smtClean="0"/>
              <a:t>Kelompok</a:t>
            </a:r>
            <a:endParaRPr lang="en-US" sz="1800" dirty="0"/>
          </a:p>
        </p:txBody>
      </p:sp>
      <p:sp>
        <p:nvSpPr>
          <p:cNvPr id="12" name="Rounded Rectangle 11"/>
          <p:cNvSpPr/>
          <p:nvPr/>
        </p:nvSpPr>
        <p:spPr>
          <a:xfrm>
            <a:off x="4143372" y="4795916"/>
            <a:ext cx="1857388"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t>Intervensi</a:t>
            </a:r>
            <a:r>
              <a:rPr lang="en-US" sz="1800" dirty="0" smtClean="0"/>
              <a:t> </a:t>
            </a:r>
            <a:r>
              <a:rPr lang="en-US" sz="1800" dirty="0" err="1" smtClean="0"/>
              <a:t>Pemberdayaan</a:t>
            </a:r>
            <a:endParaRPr lang="en-US" sz="1800" dirty="0"/>
          </a:p>
        </p:txBody>
      </p:sp>
      <p:sp>
        <p:nvSpPr>
          <p:cNvPr id="13" name="Rounded Rectangle 12"/>
          <p:cNvSpPr/>
          <p:nvPr/>
        </p:nvSpPr>
        <p:spPr>
          <a:xfrm>
            <a:off x="3843342" y="6158148"/>
            <a:ext cx="1357322" cy="428628"/>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FEEDBACK</a:t>
            </a:r>
            <a:endParaRPr lang="en-US" sz="1400" dirty="0"/>
          </a:p>
        </p:txBody>
      </p:sp>
      <p:cxnSp>
        <p:nvCxnSpPr>
          <p:cNvPr id="15" name="Straight Arrow Connector 14"/>
          <p:cNvCxnSpPr>
            <a:stCxn id="4" idx="3"/>
            <a:endCxn id="6" idx="1"/>
          </p:cNvCxnSpPr>
          <p:nvPr/>
        </p:nvCxnSpPr>
        <p:spPr>
          <a:xfrm>
            <a:off x="2285984" y="2178835"/>
            <a:ext cx="428628"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7" name="Straight Arrow Connector 16"/>
          <p:cNvCxnSpPr>
            <a:stCxn id="6" idx="3"/>
            <a:endCxn id="7" idx="1"/>
          </p:cNvCxnSpPr>
          <p:nvPr/>
        </p:nvCxnSpPr>
        <p:spPr>
          <a:xfrm>
            <a:off x="4572000" y="2178835"/>
            <a:ext cx="285752" cy="500066"/>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9" name="Straight Arrow Connector 18"/>
          <p:cNvCxnSpPr>
            <a:stCxn id="7" idx="3"/>
            <a:endCxn id="8" idx="1"/>
          </p:cNvCxnSpPr>
          <p:nvPr/>
        </p:nvCxnSpPr>
        <p:spPr>
          <a:xfrm>
            <a:off x="6715140" y="2678901"/>
            <a:ext cx="35719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1" name="Straight Connector 20"/>
          <p:cNvCxnSpPr>
            <a:stCxn id="4" idx="2"/>
            <a:endCxn id="9" idx="0"/>
          </p:cNvCxnSpPr>
          <p:nvPr/>
        </p:nvCxnSpPr>
        <p:spPr>
          <a:xfrm rot="5400000">
            <a:off x="1142976" y="3000372"/>
            <a:ext cx="428628" cy="1588"/>
          </a:xfrm>
          <a:prstGeom prst="line">
            <a:avLst/>
          </a:prstGeom>
          <a:ln w="38100">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3" name="Straight Arrow Connector 22"/>
          <p:cNvCxnSpPr>
            <a:stCxn id="9" idx="3"/>
            <a:endCxn id="10" idx="1"/>
          </p:cNvCxnSpPr>
          <p:nvPr/>
        </p:nvCxnSpPr>
        <p:spPr>
          <a:xfrm>
            <a:off x="2285984" y="3821909"/>
            <a:ext cx="428628"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5" name="Straight Arrow Connector 24"/>
          <p:cNvCxnSpPr>
            <a:stCxn id="11" idx="0"/>
            <a:endCxn id="10" idx="2"/>
          </p:cNvCxnSpPr>
          <p:nvPr/>
        </p:nvCxnSpPr>
        <p:spPr>
          <a:xfrm rot="5400000" flipH="1" flipV="1">
            <a:off x="2718238" y="3854002"/>
            <a:ext cx="349938" cy="150019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a:stCxn id="12" idx="0"/>
            <a:endCxn id="10" idx="2"/>
          </p:cNvCxnSpPr>
          <p:nvPr/>
        </p:nvCxnSpPr>
        <p:spPr>
          <a:xfrm rot="16200000" flipV="1">
            <a:off x="4174294" y="3898144"/>
            <a:ext cx="366784" cy="142876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9" name="Straight Connector 28"/>
          <p:cNvCxnSpPr>
            <a:stCxn id="8" idx="2"/>
          </p:cNvCxnSpPr>
          <p:nvPr/>
        </p:nvCxnSpPr>
        <p:spPr>
          <a:xfrm rot="5400000">
            <a:off x="6429388" y="4857760"/>
            <a:ext cx="3143272" cy="158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1" name="Straight Arrow Connector 30"/>
          <p:cNvCxnSpPr>
            <a:endCxn id="13" idx="3"/>
          </p:cNvCxnSpPr>
          <p:nvPr/>
        </p:nvCxnSpPr>
        <p:spPr>
          <a:xfrm rot="10800000">
            <a:off x="5200664" y="6372462"/>
            <a:ext cx="2800360" cy="56934"/>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36" name="Straight Connector 35"/>
          <p:cNvCxnSpPr>
            <a:stCxn id="13" idx="1"/>
          </p:cNvCxnSpPr>
          <p:nvPr/>
        </p:nvCxnSpPr>
        <p:spPr>
          <a:xfrm rot="10800000">
            <a:off x="214282" y="6357958"/>
            <a:ext cx="3629060" cy="1450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8" name="Straight Connector 37"/>
          <p:cNvCxnSpPr/>
          <p:nvPr/>
        </p:nvCxnSpPr>
        <p:spPr>
          <a:xfrm rot="5400000" flipH="1" flipV="1">
            <a:off x="-1893139" y="4250537"/>
            <a:ext cx="4214842" cy="158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46" name="Straight Arrow Connector 45"/>
          <p:cNvCxnSpPr>
            <a:endCxn id="4" idx="1"/>
          </p:cNvCxnSpPr>
          <p:nvPr/>
        </p:nvCxnSpPr>
        <p:spPr>
          <a:xfrm>
            <a:off x="214282" y="2143116"/>
            <a:ext cx="214314" cy="35719"/>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4" name="Right Arrow 23">
            <a:hlinkClick r:id="rId3" action="ppaction://hlinkpres?slideindex=15&amp;slidetitle=Implementasi Program pemberdayaan Sumber Daya Keluarga"/>
          </p:cNvPr>
          <p:cNvSpPr/>
          <p:nvPr/>
        </p:nvSpPr>
        <p:spPr>
          <a:xfrm>
            <a:off x="8358214" y="6429396"/>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stCxn id="10" idx="0"/>
            <a:endCxn id="6" idx="2"/>
          </p:cNvCxnSpPr>
          <p:nvPr/>
        </p:nvCxnSpPr>
        <p:spPr>
          <a:xfrm rot="5400000" flipH="1" flipV="1">
            <a:off x="3428992" y="3000372"/>
            <a:ext cx="428628" cy="1588"/>
          </a:xfrm>
          <a:prstGeom prst="line">
            <a:avLst/>
          </a:prstGeom>
          <a:ln w="38100">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CSR</a:t>
            </a:r>
            <a:endParaRPr lang="en-US" dirty="0"/>
          </a:p>
        </p:txBody>
      </p:sp>
      <p:sp>
        <p:nvSpPr>
          <p:cNvPr id="3" name="Content Placeholder 2"/>
          <p:cNvSpPr>
            <a:spLocks noGrp="1"/>
          </p:cNvSpPr>
          <p:nvPr>
            <p:ph idx="1"/>
          </p:nvPr>
        </p:nvSpPr>
        <p:spPr/>
        <p:txBody>
          <a:bodyPr/>
          <a:lstStyle/>
          <a:p>
            <a:r>
              <a:rPr lang="id-ID" sz="2200" i="1" dirty="0" smtClean="0">
                <a:solidFill>
                  <a:schemeClr val="tx1"/>
                </a:solidFill>
                <a:latin typeface="+mn-lt"/>
                <a:ea typeface="+mn-ea"/>
                <a:cs typeface="+mn-cs"/>
              </a:rPr>
              <a:t>Coorporate social responsibility</a:t>
            </a:r>
            <a:r>
              <a:rPr lang="id-ID" sz="2200" dirty="0" smtClean="0">
                <a:solidFill>
                  <a:schemeClr val="tx1"/>
                </a:solidFill>
                <a:latin typeface="+mn-lt"/>
                <a:ea typeface="+mn-ea"/>
                <a:cs typeface="+mn-cs"/>
              </a:rPr>
              <a:t> (CSR) adalah komitmen dari perusahan atau pebisnis, berprilaku etis, berkontribusi terhadap pembangunan ekonomi yang berkelanjutan, bekerja dengan pekerja, keluarga, komunitas lokal dan masyarakat luas serta dapat meningkatkan kualitas hidup orang banyak. </a:t>
            </a:r>
            <a:endParaRPr lang="en-US" sz="2200" dirty="0" smtClean="0">
              <a:solidFill>
                <a:schemeClr val="tx1"/>
              </a:solidFill>
              <a:latin typeface="+mn-lt"/>
              <a:ea typeface="+mn-ea"/>
              <a:cs typeface="+mn-cs"/>
            </a:endParaRPr>
          </a:p>
          <a:p>
            <a:r>
              <a:rPr lang="id-ID" sz="2200" i="1" dirty="0" smtClean="0">
                <a:solidFill>
                  <a:schemeClr val="tx1"/>
                </a:solidFill>
                <a:latin typeface="+mn-lt"/>
                <a:ea typeface="+mn-ea"/>
                <a:cs typeface="+mn-cs"/>
              </a:rPr>
              <a:t>Coorporate social responsibility</a:t>
            </a:r>
            <a:r>
              <a:rPr lang="id-ID" sz="2200" dirty="0" smtClean="0">
                <a:solidFill>
                  <a:schemeClr val="tx1"/>
                </a:solidFill>
                <a:latin typeface="+mn-lt"/>
                <a:ea typeface="+mn-ea"/>
                <a:cs typeface="+mn-cs"/>
              </a:rPr>
              <a:t> (CSR) adalah suatu pendekatan perubahan/pengembangan masyarakat yang dilakukan oleh suatu perusahan sebagai bagian dari tanggung jawab sosialnya. </a:t>
            </a:r>
            <a:endParaRPr lang="en-US" sz="2200" dirty="0" smtClean="0">
              <a:solidFill>
                <a:schemeClr val="tx1"/>
              </a:solidFill>
              <a:latin typeface="+mn-lt"/>
              <a:ea typeface="+mn-ea"/>
              <a:cs typeface="+mn-cs"/>
            </a:endParaRPr>
          </a:p>
          <a:p>
            <a:r>
              <a:rPr lang="id-ID" sz="2200" dirty="0" smtClean="0">
                <a:solidFill>
                  <a:schemeClr val="tx1"/>
                </a:solidFill>
                <a:latin typeface="+mn-lt"/>
                <a:ea typeface="+mn-ea"/>
                <a:cs typeface="+mn-cs"/>
              </a:rPr>
              <a:t>Pendekatan pengembangan tersebut, mengacu pada konsep CD yang berkaitan dengan perspektif “</a:t>
            </a:r>
            <a:r>
              <a:rPr lang="id-ID" sz="2200" i="1" dirty="0" smtClean="0">
                <a:solidFill>
                  <a:schemeClr val="tx1"/>
                </a:solidFill>
                <a:latin typeface="+mn-lt"/>
                <a:ea typeface="+mn-ea"/>
                <a:cs typeface="+mn-cs"/>
              </a:rPr>
              <a:t>social justice</a:t>
            </a:r>
            <a:r>
              <a:rPr lang="id-ID" sz="2200" dirty="0" smtClean="0">
                <a:solidFill>
                  <a:schemeClr val="tx1"/>
                </a:solidFill>
                <a:latin typeface="+mn-lt"/>
                <a:ea typeface="+mn-ea"/>
                <a:cs typeface="+mn-cs"/>
              </a:rPr>
              <a:t>” maupun perspektif “</a:t>
            </a:r>
            <a:r>
              <a:rPr lang="id-ID" sz="2200" i="1" dirty="0" smtClean="0">
                <a:solidFill>
                  <a:schemeClr val="tx1"/>
                </a:solidFill>
                <a:latin typeface="+mn-lt"/>
                <a:ea typeface="+mn-ea"/>
                <a:cs typeface="+mn-cs"/>
              </a:rPr>
              <a:t>ecological</a:t>
            </a:r>
            <a:r>
              <a:rPr lang="id-ID" sz="2200" dirty="0" smtClean="0">
                <a:solidFill>
                  <a:schemeClr val="tx1"/>
                </a:solidFill>
                <a:latin typeface="+mn-lt"/>
                <a:ea typeface="+mn-ea"/>
                <a:cs typeface="+mn-cs"/>
              </a:rPr>
              <a:t>” (Ife, 1995).</a:t>
            </a:r>
            <a:endParaRPr lang="en-US" sz="2200" dirty="0" smtClean="0">
              <a:solidFill>
                <a:schemeClr val="tx1"/>
              </a:solidFill>
              <a:latin typeface="+mn-lt"/>
              <a:ea typeface="+mn-ea"/>
              <a:cs typeface="+mn-cs"/>
            </a:endParaRPr>
          </a:p>
          <a:p>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BEBERAPA KEGIATAN CSR</a:t>
            </a:r>
            <a:endParaRPr lang="en-US" sz="4000" dirty="0"/>
          </a:p>
        </p:txBody>
      </p:sp>
      <p:pic>
        <p:nvPicPr>
          <p:cNvPr id="150530" name="Picture 2"/>
          <p:cNvPicPr>
            <a:picLocks noChangeAspect="1" noChangeArrowheads="1"/>
          </p:cNvPicPr>
          <p:nvPr/>
        </p:nvPicPr>
        <p:blipFill>
          <a:blip r:embed="rId2"/>
          <a:srcRect/>
          <a:stretch>
            <a:fillRect/>
          </a:stretch>
        </p:blipFill>
        <p:spPr bwMode="auto">
          <a:xfrm>
            <a:off x="1285852" y="1714488"/>
            <a:ext cx="2562225" cy="1790700"/>
          </a:xfrm>
          <a:prstGeom prst="rect">
            <a:avLst/>
          </a:prstGeom>
          <a:noFill/>
          <a:ln w="9525">
            <a:noFill/>
            <a:miter lim="800000"/>
            <a:headEnd/>
            <a:tailEnd/>
          </a:ln>
          <a:effectLst/>
        </p:spPr>
      </p:pic>
      <p:pic>
        <p:nvPicPr>
          <p:cNvPr id="150531" name="Picture 3"/>
          <p:cNvPicPr>
            <a:picLocks noChangeAspect="1" noChangeArrowheads="1"/>
          </p:cNvPicPr>
          <p:nvPr/>
        </p:nvPicPr>
        <p:blipFill>
          <a:blip r:embed="rId3"/>
          <a:srcRect/>
          <a:stretch>
            <a:fillRect/>
          </a:stretch>
        </p:blipFill>
        <p:spPr bwMode="auto">
          <a:xfrm>
            <a:off x="4929190" y="1714488"/>
            <a:ext cx="2390775" cy="1790700"/>
          </a:xfrm>
          <a:prstGeom prst="rect">
            <a:avLst/>
          </a:prstGeom>
          <a:noFill/>
          <a:ln w="9525">
            <a:noFill/>
            <a:miter lim="800000"/>
            <a:headEnd/>
            <a:tailEnd/>
          </a:ln>
          <a:effectLst/>
        </p:spPr>
      </p:pic>
      <p:pic>
        <p:nvPicPr>
          <p:cNvPr id="150532" name="Picture 4"/>
          <p:cNvPicPr>
            <a:picLocks noChangeAspect="1" noChangeArrowheads="1"/>
          </p:cNvPicPr>
          <p:nvPr/>
        </p:nvPicPr>
        <p:blipFill>
          <a:blip r:embed="rId4"/>
          <a:srcRect/>
          <a:stretch>
            <a:fillRect/>
          </a:stretch>
        </p:blipFill>
        <p:spPr bwMode="auto">
          <a:xfrm>
            <a:off x="1285852" y="4000504"/>
            <a:ext cx="2571768" cy="1714512"/>
          </a:xfrm>
          <a:prstGeom prst="rect">
            <a:avLst/>
          </a:prstGeom>
          <a:noFill/>
          <a:ln w="9525">
            <a:noFill/>
            <a:miter lim="800000"/>
            <a:headEnd/>
            <a:tailEnd/>
          </a:ln>
          <a:effectLst/>
        </p:spPr>
      </p:pic>
      <p:pic>
        <p:nvPicPr>
          <p:cNvPr id="150533" name="Picture 5"/>
          <p:cNvPicPr>
            <a:picLocks noChangeAspect="1" noChangeArrowheads="1"/>
          </p:cNvPicPr>
          <p:nvPr/>
        </p:nvPicPr>
        <p:blipFill>
          <a:blip r:embed="rId5"/>
          <a:srcRect/>
          <a:stretch>
            <a:fillRect/>
          </a:stretch>
        </p:blipFill>
        <p:spPr bwMode="auto">
          <a:xfrm>
            <a:off x="4857752" y="4071942"/>
            <a:ext cx="2500314" cy="15859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id-ID" sz="2400" dirty="0">
                <a:solidFill>
                  <a:schemeClr val="tx1"/>
                </a:solidFill>
                <a:latin typeface="+mn-lt"/>
                <a:ea typeface="+mn-ea"/>
                <a:cs typeface="+mn-cs"/>
              </a:rPr>
              <a:t>Dalam perspektif ”</a:t>
            </a:r>
            <a:r>
              <a:rPr lang="id-ID" sz="2400" i="1" dirty="0">
                <a:solidFill>
                  <a:schemeClr val="tx1"/>
                </a:solidFill>
                <a:latin typeface="+mn-lt"/>
                <a:ea typeface="+mn-ea"/>
                <a:cs typeface="+mn-cs"/>
              </a:rPr>
              <a:t>social justice</a:t>
            </a:r>
            <a:r>
              <a:rPr lang="id-ID" sz="2400" dirty="0">
                <a:solidFill>
                  <a:schemeClr val="tx1"/>
                </a:solidFill>
                <a:latin typeface="+mn-lt"/>
                <a:ea typeface="+mn-ea"/>
                <a:cs typeface="+mn-cs"/>
              </a:rPr>
              <a:t>” masyarakat turut diberdayakan (ada proses </a:t>
            </a:r>
            <a:r>
              <a:rPr lang="id-ID" sz="2400" i="1" dirty="0">
                <a:solidFill>
                  <a:schemeClr val="tx1"/>
                </a:solidFill>
                <a:latin typeface="+mn-lt"/>
                <a:ea typeface="+mn-ea"/>
                <a:cs typeface="+mn-cs"/>
              </a:rPr>
              <a:t>empowerment</a:t>
            </a:r>
            <a:r>
              <a:rPr lang="id-ID" sz="2400" dirty="0">
                <a:solidFill>
                  <a:schemeClr val="tx1"/>
                </a:solidFill>
                <a:latin typeface="+mn-lt"/>
                <a:ea typeface="+mn-ea"/>
                <a:cs typeface="+mn-cs"/>
              </a:rPr>
              <a:t>), melalui pelatihan/capasity building sesuai dengan kebutuhan mereka. </a:t>
            </a:r>
            <a:endParaRPr lang="en-US" sz="2400" dirty="0" smtClean="0">
              <a:solidFill>
                <a:schemeClr val="tx1"/>
              </a:solidFill>
              <a:latin typeface="+mn-lt"/>
              <a:ea typeface="+mn-ea"/>
              <a:cs typeface="+mn-cs"/>
            </a:endParaRPr>
          </a:p>
          <a:p>
            <a:r>
              <a:rPr lang="id-ID" sz="2400" dirty="0">
                <a:solidFill>
                  <a:schemeClr val="tx1"/>
                </a:solidFill>
                <a:latin typeface="+mn-lt"/>
                <a:ea typeface="+mn-ea"/>
                <a:cs typeface="+mn-cs"/>
              </a:rPr>
              <a:t>Pendekatan CSR tersebut juga didasarkan pada konsep “</a:t>
            </a:r>
            <a:r>
              <a:rPr lang="id-ID" sz="2400" i="1" dirty="0">
                <a:solidFill>
                  <a:schemeClr val="tx1"/>
                </a:solidFill>
                <a:latin typeface="+mn-lt"/>
                <a:ea typeface="+mn-ea"/>
                <a:cs typeface="+mn-cs"/>
              </a:rPr>
              <a:t>Local Resource based</a:t>
            </a:r>
            <a:r>
              <a:rPr lang="id-ID" sz="2400" dirty="0">
                <a:solidFill>
                  <a:schemeClr val="tx1"/>
                </a:solidFill>
                <a:latin typeface="+mn-lt"/>
                <a:ea typeface="+mn-ea"/>
                <a:cs typeface="+mn-cs"/>
              </a:rPr>
              <a:t>” karena kehadiran perusahan menggunakan berbagai aset masyarakat. Hal ini terkait dengan prinsip ”</a:t>
            </a:r>
            <a:r>
              <a:rPr lang="id-ID" sz="2400" i="1" dirty="0">
                <a:solidFill>
                  <a:schemeClr val="tx1"/>
                </a:solidFill>
                <a:latin typeface="+mn-lt"/>
                <a:ea typeface="+mn-ea"/>
                <a:cs typeface="+mn-cs"/>
              </a:rPr>
              <a:t>Community Ownership</a:t>
            </a:r>
            <a:r>
              <a:rPr lang="id-ID" sz="2400" dirty="0">
                <a:solidFill>
                  <a:schemeClr val="tx1"/>
                </a:solidFill>
                <a:latin typeface="+mn-lt"/>
                <a:ea typeface="+mn-ea"/>
                <a:cs typeface="+mn-cs"/>
              </a:rPr>
              <a:t>”. Pendekatan CRS diharapkan dapat menciptakan ”</a:t>
            </a:r>
            <a:r>
              <a:rPr lang="id-ID" sz="2400" i="1" dirty="0">
                <a:solidFill>
                  <a:schemeClr val="tx1"/>
                </a:solidFill>
                <a:latin typeface="+mn-lt"/>
                <a:ea typeface="+mn-ea"/>
                <a:cs typeface="+mn-cs"/>
              </a:rPr>
              <a:t>Multiplier Effect</a:t>
            </a:r>
            <a:r>
              <a:rPr lang="id-ID" sz="2400" dirty="0">
                <a:solidFill>
                  <a:schemeClr val="tx1"/>
                </a:solidFill>
                <a:latin typeface="+mn-lt"/>
                <a:ea typeface="+mn-ea"/>
                <a:cs typeface="+mn-cs"/>
              </a:rPr>
              <a:t>” bagi masyarakat lokal secara luas.</a:t>
            </a:r>
            <a:endParaRPr lang="en-US" sz="2400" dirty="0">
              <a:solidFill>
                <a:schemeClr val="tx1"/>
              </a:solidFill>
              <a:latin typeface="+mn-lt"/>
              <a:ea typeface="+mn-ea"/>
              <a:cs typeface="+mn-cs"/>
            </a:endParaRPr>
          </a:p>
          <a:p>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latin typeface="+mj-lt"/>
                <a:ea typeface="+mj-ea"/>
                <a:cs typeface="+mj-cs"/>
              </a:rPr>
              <a:t/>
            </a:r>
            <a:br>
              <a:rPr lang="en-GB" sz="3200" dirty="0" smtClean="0">
                <a:solidFill>
                  <a:schemeClr val="tx1"/>
                </a:solidFill>
                <a:latin typeface="+mj-lt"/>
                <a:ea typeface="+mj-ea"/>
                <a:cs typeface="+mj-cs"/>
              </a:rPr>
            </a:br>
            <a:r>
              <a:rPr lang="en-GB" sz="3200" dirty="0" err="1" smtClean="0">
                <a:solidFill>
                  <a:schemeClr val="tx1"/>
                </a:solidFill>
                <a:latin typeface="+mj-lt"/>
                <a:ea typeface="+mj-ea"/>
                <a:cs typeface="+mj-cs"/>
              </a:rPr>
              <a:t>Menurut</a:t>
            </a:r>
            <a:r>
              <a:rPr lang="en-GB" sz="3200" dirty="0" smtClean="0">
                <a:solidFill>
                  <a:schemeClr val="tx1"/>
                </a:solidFill>
                <a:latin typeface="+mj-lt"/>
                <a:ea typeface="+mj-ea"/>
                <a:cs typeface="+mj-cs"/>
              </a:rPr>
              <a:t> </a:t>
            </a:r>
            <a:r>
              <a:rPr lang="en-GB" sz="3200" dirty="0">
                <a:solidFill>
                  <a:schemeClr val="tx1"/>
                </a:solidFill>
                <a:latin typeface="+mj-lt"/>
                <a:ea typeface="+mj-ea"/>
                <a:cs typeface="+mj-cs"/>
              </a:rPr>
              <a:t>Jim Ife (1995:132), CD </a:t>
            </a:r>
            <a:r>
              <a:rPr lang="en-GB" sz="3200" dirty="0" err="1">
                <a:solidFill>
                  <a:schemeClr val="tx1"/>
                </a:solidFill>
                <a:latin typeface="+mj-lt"/>
                <a:ea typeface="+mj-ea"/>
                <a:cs typeface="+mj-cs"/>
              </a:rPr>
              <a:t>terdiri</a:t>
            </a:r>
            <a:r>
              <a:rPr lang="en-GB" sz="3200" dirty="0">
                <a:solidFill>
                  <a:schemeClr val="tx1"/>
                </a:solidFill>
                <a:latin typeface="+mj-lt"/>
                <a:ea typeface="+mj-ea"/>
                <a:cs typeface="+mj-cs"/>
              </a:rPr>
              <a:t> </a:t>
            </a:r>
            <a:r>
              <a:rPr lang="en-GB" sz="3200" dirty="0" err="1">
                <a:solidFill>
                  <a:schemeClr val="tx1"/>
                </a:solidFill>
                <a:latin typeface="+mj-lt"/>
                <a:ea typeface="+mj-ea"/>
                <a:cs typeface="+mj-cs"/>
              </a:rPr>
              <a:t>dari</a:t>
            </a:r>
            <a:r>
              <a:rPr lang="en-GB" sz="3200" dirty="0">
                <a:solidFill>
                  <a:schemeClr val="tx1"/>
                </a:solidFill>
                <a:latin typeface="+mj-lt"/>
                <a:ea typeface="+mj-ea"/>
                <a:cs typeface="+mj-cs"/>
              </a:rPr>
              <a:t> 6 </a:t>
            </a:r>
            <a:r>
              <a:rPr lang="en-GB" sz="3200" dirty="0" err="1">
                <a:solidFill>
                  <a:schemeClr val="tx1"/>
                </a:solidFill>
                <a:latin typeface="+mj-lt"/>
                <a:ea typeface="+mj-ea"/>
                <a:cs typeface="+mj-cs"/>
              </a:rPr>
              <a:t>dimensi</a:t>
            </a:r>
            <a:r>
              <a:rPr lang="en-GB" sz="3200" dirty="0">
                <a:solidFill>
                  <a:schemeClr val="tx1"/>
                </a:solidFill>
                <a:latin typeface="+mj-lt"/>
                <a:ea typeface="+mj-ea"/>
                <a:cs typeface="+mj-cs"/>
              </a:rPr>
              <a:t>, </a:t>
            </a:r>
            <a:r>
              <a:rPr lang="en-GB" sz="3200" dirty="0" err="1">
                <a:solidFill>
                  <a:schemeClr val="tx1"/>
                </a:solidFill>
                <a:latin typeface="+mj-lt"/>
                <a:ea typeface="+mj-ea"/>
                <a:cs typeface="+mj-cs"/>
              </a:rPr>
              <a:t>antara</a:t>
            </a:r>
            <a:r>
              <a:rPr lang="en-GB" sz="3200" dirty="0">
                <a:solidFill>
                  <a:schemeClr val="tx1"/>
                </a:solidFill>
                <a:latin typeface="+mj-lt"/>
                <a:ea typeface="+mj-ea"/>
                <a:cs typeface="+mj-cs"/>
              </a:rPr>
              <a:t> lain:</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lvl="0">
              <a:buFont typeface="Wingdings" pitchFamily="2" charset="2"/>
              <a:buChar char="q"/>
            </a:pPr>
            <a:r>
              <a:rPr lang="en-GB" sz="2700" dirty="0">
                <a:solidFill>
                  <a:schemeClr val="tx1"/>
                </a:solidFill>
                <a:latin typeface="+mn-lt"/>
                <a:ea typeface="+mn-ea"/>
                <a:cs typeface="+mn-cs"/>
              </a:rPr>
              <a:t>Pembangunan </a:t>
            </a:r>
            <a:r>
              <a:rPr lang="en-GB" sz="2700" dirty="0" err="1">
                <a:solidFill>
                  <a:schemeClr val="tx1"/>
                </a:solidFill>
                <a:latin typeface="+mn-lt"/>
                <a:ea typeface="+mn-ea"/>
                <a:cs typeface="+mn-cs"/>
              </a:rPr>
              <a:t>sosial</a:t>
            </a:r>
            <a:r>
              <a:rPr lang="en-GB" sz="2700" dirty="0">
                <a:solidFill>
                  <a:schemeClr val="tx1"/>
                </a:solidFill>
                <a:latin typeface="+mn-lt"/>
                <a:ea typeface="+mn-ea"/>
                <a:cs typeface="+mn-cs"/>
              </a:rPr>
              <a:t> (</a:t>
            </a:r>
            <a:r>
              <a:rPr lang="en-GB" sz="2700" i="1" dirty="0">
                <a:solidFill>
                  <a:schemeClr val="tx1"/>
                </a:solidFill>
                <a:latin typeface="+mn-lt"/>
                <a:ea typeface="+mn-ea"/>
                <a:cs typeface="+mn-cs"/>
              </a:rPr>
              <a:t>social development</a:t>
            </a:r>
            <a:r>
              <a:rPr lang="en-GB" sz="2700" dirty="0">
                <a:solidFill>
                  <a:schemeClr val="tx1"/>
                </a:solidFill>
                <a:latin typeface="+mn-lt"/>
                <a:ea typeface="+mn-ea"/>
                <a:cs typeface="+mn-cs"/>
              </a:rPr>
              <a:t>)</a:t>
            </a:r>
            <a:endParaRPr lang="en-US" sz="2700" dirty="0">
              <a:solidFill>
                <a:schemeClr val="tx1"/>
              </a:solidFill>
              <a:latin typeface="+mn-lt"/>
              <a:ea typeface="+mn-ea"/>
              <a:cs typeface="+mn-cs"/>
            </a:endParaRPr>
          </a:p>
          <a:p>
            <a:pPr lvl="0">
              <a:buFont typeface="Wingdings" pitchFamily="2" charset="2"/>
              <a:buChar char="q"/>
            </a:pPr>
            <a:r>
              <a:rPr lang="en-GB" sz="2700" dirty="0">
                <a:solidFill>
                  <a:schemeClr val="tx1"/>
                </a:solidFill>
                <a:latin typeface="+mn-lt"/>
                <a:ea typeface="+mn-ea"/>
                <a:cs typeface="+mn-cs"/>
              </a:rPr>
              <a:t>Pembangunan </a:t>
            </a:r>
            <a:r>
              <a:rPr lang="en-GB" sz="2700" dirty="0" err="1">
                <a:solidFill>
                  <a:schemeClr val="tx1"/>
                </a:solidFill>
                <a:latin typeface="+mn-lt"/>
                <a:ea typeface="+mn-ea"/>
                <a:cs typeface="+mn-cs"/>
              </a:rPr>
              <a:t>ekonomi</a:t>
            </a:r>
            <a:r>
              <a:rPr lang="en-GB" sz="2700" dirty="0">
                <a:solidFill>
                  <a:schemeClr val="tx1"/>
                </a:solidFill>
                <a:latin typeface="+mn-lt"/>
                <a:ea typeface="+mn-ea"/>
                <a:cs typeface="+mn-cs"/>
              </a:rPr>
              <a:t> (</a:t>
            </a:r>
            <a:r>
              <a:rPr lang="en-GB" sz="2700" i="1" dirty="0">
                <a:solidFill>
                  <a:schemeClr val="tx1"/>
                </a:solidFill>
                <a:latin typeface="+mn-lt"/>
                <a:ea typeface="+mn-ea"/>
                <a:cs typeface="+mn-cs"/>
              </a:rPr>
              <a:t>economic development</a:t>
            </a:r>
            <a:r>
              <a:rPr lang="en-GB" sz="2700" dirty="0">
                <a:solidFill>
                  <a:schemeClr val="tx1"/>
                </a:solidFill>
                <a:latin typeface="+mn-lt"/>
                <a:ea typeface="+mn-ea"/>
                <a:cs typeface="+mn-cs"/>
              </a:rPr>
              <a:t>)</a:t>
            </a:r>
            <a:endParaRPr lang="en-US" sz="2700" dirty="0">
              <a:solidFill>
                <a:schemeClr val="tx1"/>
              </a:solidFill>
              <a:latin typeface="+mn-lt"/>
              <a:ea typeface="+mn-ea"/>
              <a:cs typeface="+mn-cs"/>
            </a:endParaRPr>
          </a:p>
          <a:p>
            <a:pPr lvl="0">
              <a:buFont typeface="Wingdings" pitchFamily="2" charset="2"/>
              <a:buChar char="q"/>
            </a:pPr>
            <a:r>
              <a:rPr lang="en-GB" sz="2700" dirty="0">
                <a:solidFill>
                  <a:schemeClr val="tx1"/>
                </a:solidFill>
                <a:latin typeface="+mn-lt"/>
                <a:ea typeface="+mn-ea"/>
                <a:cs typeface="+mn-cs"/>
              </a:rPr>
              <a:t>Pembangunan </a:t>
            </a:r>
            <a:r>
              <a:rPr lang="en-GB" sz="2700" dirty="0" err="1">
                <a:solidFill>
                  <a:schemeClr val="tx1"/>
                </a:solidFill>
                <a:latin typeface="+mn-lt"/>
                <a:ea typeface="+mn-ea"/>
                <a:cs typeface="+mn-cs"/>
              </a:rPr>
              <a:t>politik</a:t>
            </a:r>
            <a:r>
              <a:rPr lang="en-GB" sz="2700" dirty="0">
                <a:solidFill>
                  <a:schemeClr val="tx1"/>
                </a:solidFill>
                <a:latin typeface="+mn-lt"/>
                <a:ea typeface="+mn-ea"/>
                <a:cs typeface="+mn-cs"/>
              </a:rPr>
              <a:t> (</a:t>
            </a:r>
            <a:r>
              <a:rPr lang="en-GB" sz="2700" i="1" dirty="0">
                <a:solidFill>
                  <a:schemeClr val="tx1"/>
                </a:solidFill>
                <a:latin typeface="+mn-lt"/>
                <a:ea typeface="+mn-ea"/>
                <a:cs typeface="+mn-cs"/>
              </a:rPr>
              <a:t>political development</a:t>
            </a:r>
            <a:r>
              <a:rPr lang="en-GB" sz="2700" dirty="0">
                <a:solidFill>
                  <a:schemeClr val="tx1"/>
                </a:solidFill>
                <a:latin typeface="+mn-lt"/>
                <a:ea typeface="+mn-ea"/>
                <a:cs typeface="+mn-cs"/>
              </a:rPr>
              <a:t>)</a:t>
            </a:r>
            <a:endParaRPr lang="en-US" sz="2700" dirty="0">
              <a:solidFill>
                <a:schemeClr val="tx1"/>
              </a:solidFill>
              <a:latin typeface="+mn-lt"/>
              <a:ea typeface="+mn-ea"/>
              <a:cs typeface="+mn-cs"/>
            </a:endParaRPr>
          </a:p>
          <a:p>
            <a:pPr lvl="0">
              <a:buFont typeface="Wingdings" pitchFamily="2" charset="2"/>
              <a:buChar char="q"/>
            </a:pPr>
            <a:r>
              <a:rPr lang="en-GB" sz="2700" dirty="0">
                <a:solidFill>
                  <a:schemeClr val="tx1"/>
                </a:solidFill>
                <a:latin typeface="+mn-lt"/>
                <a:ea typeface="+mn-ea"/>
                <a:cs typeface="+mn-cs"/>
              </a:rPr>
              <a:t>Pembangunan </a:t>
            </a:r>
            <a:r>
              <a:rPr lang="en-GB" sz="2700" dirty="0" err="1">
                <a:solidFill>
                  <a:schemeClr val="tx1"/>
                </a:solidFill>
                <a:latin typeface="+mn-lt"/>
                <a:ea typeface="+mn-ea"/>
                <a:cs typeface="+mn-cs"/>
              </a:rPr>
              <a:t>budaya</a:t>
            </a:r>
            <a:r>
              <a:rPr lang="en-GB" sz="2700" dirty="0">
                <a:solidFill>
                  <a:schemeClr val="tx1"/>
                </a:solidFill>
                <a:latin typeface="+mn-lt"/>
                <a:ea typeface="+mn-ea"/>
                <a:cs typeface="+mn-cs"/>
              </a:rPr>
              <a:t> (</a:t>
            </a:r>
            <a:r>
              <a:rPr lang="en-GB" sz="2700" i="1" dirty="0">
                <a:solidFill>
                  <a:schemeClr val="tx1"/>
                </a:solidFill>
                <a:latin typeface="+mn-lt"/>
                <a:ea typeface="+mn-ea"/>
                <a:cs typeface="+mn-cs"/>
              </a:rPr>
              <a:t>cultural development</a:t>
            </a:r>
            <a:r>
              <a:rPr lang="en-GB" sz="2700" dirty="0">
                <a:solidFill>
                  <a:schemeClr val="tx1"/>
                </a:solidFill>
                <a:latin typeface="+mn-lt"/>
                <a:ea typeface="+mn-ea"/>
                <a:cs typeface="+mn-cs"/>
              </a:rPr>
              <a:t>)</a:t>
            </a:r>
            <a:endParaRPr lang="en-US" sz="2700" dirty="0">
              <a:solidFill>
                <a:schemeClr val="tx1"/>
              </a:solidFill>
              <a:latin typeface="+mn-lt"/>
              <a:ea typeface="+mn-ea"/>
              <a:cs typeface="+mn-cs"/>
            </a:endParaRPr>
          </a:p>
          <a:p>
            <a:pPr lvl="0">
              <a:buFont typeface="Wingdings" pitchFamily="2" charset="2"/>
              <a:buChar char="q"/>
            </a:pPr>
            <a:r>
              <a:rPr lang="en-GB" sz="2700" dirty="0">
                <a:solidFill>
                  <a:schemeClr val="tx1"/>
                </a:solidFill>
                <a:latin typeface="+mn-lt"/>
                <a:ea typeface="+mn-ea"/>
                <a:cs typeface="+mn-cs"/>
              </a:rPr>
              <a:t>Pembangunan </a:t>
            </a:r>
            <a:r>
              <a:rPr lang="en-GB" sz="2700" dirty="0" err="1">
                <a:solidFill>
                  <a:schemeClr val="tx1"/>
                </a:solidFill>
                <a:latin typeface="+mn-lt"/>
                <a:ea typeface="+mn-ea"/>
                <a:cs typeface="+mn-cs"/>
              </a:rPr>
              <a:t>lingkungan</a:t>
            </a:r>
            <a:r>
              <a:rPr lang="en-GB" sz="2700" dirty="0">
                <a:solidFill>
                  <a:schemeClr val="tx1"/>
                </a:solidFill>
                <a:latin typeface="+mn-lt"/>
                <a:ea typeface="+mn-ea"/>
                <a:cs typeface="+mn-cs"/>
              </a:rPr>
              <a:t> (</a:t>
            </a:r>
            <a:r>
              <a:rPr lang="en-GB" sz="2700" i="1" dirty="0">
                <a:solidFill>
                  <a:schemeClr val="tx1"/>
                </a:solidFill>
                <a:latin typeface="+mn-lt"/>
                <a:ea typeface="+mn-ea"/>
                <a:cs typeface="+mn-cs"/>
              </a:rPr>
              <a:t>environmental development</a:t>
            </a:r>
            <a:r>
              <a:rPr lang="en-GB" sz="2700" dirty="0">
                <a:solidFill>
                  <a:schemeClr val="tx1"/>
                </a:solidFill>
                <a:latin typeface="+mn-lt"/>
                <a:ea typeface="+mn-ea"/>
                <a:cs typeface="+mn-cs"/>
              </a:rPr>
              <a:t>)</a:t>
            </a:r>
            <a:endParaRPr lang="en-US" sz="2700" dirty="0">
              <a:solidFill>
                <a:schemeClr val="tx1"/>
              </a:solidFill>
              <a:latin typeface="+mn-lt"/>
              <a:ea typeface="+mn-ea"/>
              <a:cs typeface="+mn-cs"/>
            </a:endParaRPr>
          </a:p>
          <a:p>
            <a:pPr lvl="0">
              <a:buFont typeface="Wingdings" pitchFamily="2" charset="2"/>
              <a:buChar char="q"/>
            </a:pPr>
            <a:r>
              <a:rPr lang="en-GB" sz="2700" dirty="0">
                <a:solidFill>
                  <a:schemeClr val="tx1"/>
                </a:solidFill>
                <a:latin typeface="+mn-lt"/>
                <a:ea typeface="+mn-ea"/>
                <a:cs typeface="+mn-cs"/>
              </a:rPr>
              <a:t>Pembangunan personal/spiritual (</a:t>
            </a:r>
            <a:r>
              <a:rPr lang="en-GB" sz="2700" i="1" dirty="0">
                <a:solidFill>
                  <a:schemeClr val="tx1"/>
                </a:solidFill>
                <a:latin typeface="+mn-lt"/>
                <a:ea typeface="+mn-ea"/>
                <a:cs typeface="+mn-cs"/>
              </a:rPr>
              <a:t>personal/spiritual development</a:t>
            </a:r>
            <a:r>
              <a:rPr lang="en-GB" sz="2700" dirty="0">
                <a:solidFill>
                  <a:schemeClr val="tx1"/>
                </a:solidFill>
                <a:latin typeface="+mn-lt"/>
                <a:ea typeface="+mn-ea"/>
                <a:cs typeface="+mn-cs"/>
              </a:rPr>
              <a:t>)</a:t>
            </a:r>
            <a:endParaRPr lang="en-US" sz="2700" dirty="0">
              <a:solidFill>
                <a:schemeClr val="tx1"/>
              </a:solidFill>
              <a:latin typeface="+mn-lt"/>
              <a:ea typeface="+mn-ea"/>
              <a:cs typeface="+mn-cs"/>
            </a:endParaRPr>
          </a:p>
          <a:p>
            <a:pPr>
              <a:buFont typeface="Wingdings" pitchFamily="2" charset="2"/>
              <a:buChar char="q"/>
            </a:pPr>
            <a:endParaRPr lang="en-US" sz="27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solidFill>
                  <a:schemeClr val="tx1"/>
                </a:solidFill>
                <a:latin typeface="+mj-lt"/>
                <a:ea typeface="+mj-ea"/>
                <a:cs typeface="+mj-cs"/>
              </a:rPr>
              <a:t>PENDAHULUAN</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en-US" sz="2300" dirty="0" smtClean="0"/>
              <a:t>P</a:t>
            </a:r>
            <a:r>
              <a:rPr lang="en-US" sz="2300" dirty="0" smtClean="0">
                <a:solidFill>
                  <a:schemeClr val="tx1"/>
                </a:solidFill>
                <a:latin typeface="+mn-lt"/>
                <a:ea typeface="+mn-ea"/>
                <a:cs typeface="+mn-cs"/>
              </a:rPr>
              <a:t>embangunan </a:t>
            </a:r>
            <a:r>
              <a:rPr lang="en-US" sz="2300" dirty="0" err="1">
                <a:solidFill>
                  <a:schemeClr val="tx1"/>
                </a:solidFill>
                <a:latin typeface="+mn-lt"/>
                <a:ea typeface="+mn-ea"/>
                <a:cs typeface="+mn-cs"/>
              </a:rPr>
              <a:t>masyarakat</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itu</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identik</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dengan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perubahan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sosial</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artinya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bahwa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perubahan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sosial</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terjadi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untuk</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pembangunan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masyarakat</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pembangunan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masyarakat</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mendorong</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terjadi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perubahan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sosial</a:t>
            </a:r>
            <a:r>
              <a:rPr lang="en-US" sz="2300" dirty="0" smtClean="0">
                <a:solidFill>
                  <a:schemeClr val="tx1"/>
                </a:solidFill>
                <a:latin typeface="+mn-lt"/>
                <a:ea typeface="+mn-ea"/>
                <a:cs typeface="+mn-cs"/>
              </a:rPr>
              <a:t>.</a:t>
            </a:r>
          </a:p>
          <a:p>
            <a:r>
              <a:rPr lang="en-US" sz="2300" dirty="0" smtClean="0"/>
              <a:t>P</a:t>
            </a:r>
            <a:r>
              <a:rPr lang="en-US" sz="2300" dirty="0" smtClean="0">
                <a:solidFill>
                  <a:schemeClr val="tx1"/>
                </a:solidFill>
                <a:latin typeface="+mn-lt"/>
                <a:ea typeface="+mn-ea"/>
                <a:cs typeface="+mn-cs"/>
              </a:rPr>
              <a:t>embangunan </a:t>
            </a:r>
            <a:r>
              <a:rPr lang="en-US" sz="2300" dirty="0">
                <a:solidFill>
                  <a:schemeClr val="tx1"/>
                </a:solidFill>
                <a:latin typeface="+mn-lt"/>
                <a:ea typeface="+mn-ea"/>
                <a:cs typeface="+mn-cs"/>
              </a:rPr>
              <a:t>(</a:t>
            </a:r>
            <a:r>
              <a:rPr lang="en-US" sz="2300" i="1" dirty="0">
                <a:solidFill>
                  <a:schemeClr val="tx1"/>
                </a:solidFill>
                <a:latin typeface="+mn-lt"/>
                <a:ea typeface="+mn-ea"/>
                <a:cs typeface="+mn-cs"/>
              </a:rPr>
              <a:t>development)</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itu</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mengandung</a:t>
            </a:r>
            <a:r>
              <a:rPr lang="en-US" sz="2300" dirty="0">
                <a:solidFill>
                  <a:schemeClr val="tx1"/>
                </a:solidFill>
                <a:latin typeface="+mn-lt"/>
                <a:ea typeface="+mn-ea"/>
                <a:cs typeface="+mn-cs"/>
              </a:rPr>
              <a:t> 3 (</a:t>
            </a:r>
            <a:r>
              <a:rPr lang="en-US" sz="2300" dirty="0" err="1">
                <a:solidFill>
                  <a:schemeClr val="tx1"/>
                </a:solidFill>
                <a:latin typeface="+mn-lt"/>
                <a:ea typeface="+mn-ea"/>
                <a:cs typeface="+mn-cs"/>
              </a:rPr>
              <a:t>tiga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unsur</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penting</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yakni</a:t>
            </a:r>
            <a:r>
              <a:rPr lang="en-US" sz="2300" dirty="0">
                <a:solidFill>
                  <a:schemeClr val="tx1"/>
                </a:solidFill>
                <a:latin typeface="+mn-lt"/>
                <a:ea typeface="+mn-ea"/>
                <a:cs typeface="+mn-cs"/>
              </a:rPr>
              <a:t>: to take growth (</a:t>
            </a:r>
            <a:r>
              <a:rPr lang="en-US" sz="2300" dirty="0" err="1">
                <a:solidFill>
                  <a:schemeClr val="tx1"/>
                </a:solidFill>
                <a:latin typeface="+mn-lt"/>
                <a:ea typeface="+mn-ea"/>
                <a:cs typeface="+mn-cs"/>
              </a:rPr>
              <a:t>pertumbuhan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harus</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ada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intervensi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campur</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tangan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manusia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harus</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ada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perencana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pembangunan</a:t>
            </a:r>
            <a:r>
              <a:rPr lang="en-US" sz="2300" dirty="0">
                <a:solidFill>
                  <a:schemeClr val="tx1"/>
                </a:solidFill>
                <a:latin typeface="+mn-lt"/>
                <a:ea typeface="+mn-ea"/>
                <a:cs typeface="+mn-cs"/>
              </a:rPr>
              <a:t> (</a:t>
            </a:r>
            <a:r>
              <a:rPr lang="en-US" sz="2300" i="1" dirty="0">
                <a:solidFill>
                  <a:schemeClr val="tx1"/>
                </a:solidFill>
                <a:latin typeface="+mn-lt"/>
                <a:ea typeface="+mn-ea"/>
                <a:cs typeface="+mn-cs"/>
              </a:rPr>
              <a:t>planner, </a:t>
            </a:r>
            <a:r>
              <a:rPr lang="en-US" sz="2300" i="1" dirty="0" err="1">
                <a:solidFill>
                  <a:schemeClr val="tx1"/>
                </a:solidFill>
                <a:latin typeface="+mn-lt"/>
                <a:ea typeface="+mn-ea"/>
                <a:cs typeface="+mn-cs"/>
              </a:rPr>
              <a:t>implementator</a:t>
            </a:r>
            <a:r>
              <a:rPr lang="en-US" sz="2300" i="1" dirty="0">
                <a:solidFill>
                  <a:schemeClr val="tx1"/>
                </a:solidFill>
                <a:latin typeface="+mn-lt"/>
                <a:ea typeface="+mn-ea"/>
                <a:cs typeface="+mn-cs"/>
              </a:rPr>
              <a:t>, evaluator, </a:t>
            </a:r>
            <a:r>
              <a:rPr lang="en-US" sz="2300" i="1" dirty="0" err="1">
                <a:solidFill>
                  <a:schemeClr val="tx1"/>
                </a:solidFill>
                <a:latin typeface="+mn-lt"/>
                <a:ea typeface="+mn-ea"/>
                <a:cs typeface="+mn-cs"/>
              </a:rPr>
              <a:t>benificiaris</a:t>
            </a:r>
            <a:r>
              <a:rPr lang="en-US" sz="2300" dirty="0">
                <a:solidFill>
                  <a:schemeClr val="tx1"/>
                </a:solidFill>
                <a:latin typeface="+mn-lt"/>
                <a:ea typeface="+mn-ea"/>
                <a:cs typeface="+mn-cs"/>
              </a:rPr>
              <a:t>), </a:t>
            </a:r>
            <a:r>
              <a:rPr lang="en-US" sz="2300" i="1" dirty="0">
                <a:solidFill>
                  <a:schemeClr val="tx1"/>
                </a:solidFill>
                <a:latin typeface="+mn-lt"/>
                <a:ea typeface="+mn-ea"/>
                <a:cs typeface="+mn-cs"/>
              </a:rPr>
              <a:t>improving</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memperbaiki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dengan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tujuan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untuk</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lebih</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baik</a:t>
            </a:r>
            <a:r>
              <a:rPr lang="en-US" sz="2300" dirty="0">
                <a:solidFill>
                  <a:schemeClr val="tx1"/>
                </a:solidFill>
                <a:latin typeface="+mn-lt"/>
                <a:ea typeface="+mn-ea"/>
                <a:cs typeface="+mn-cs"/>
              </a:rPr>
              <a:t>, </a:t>
            </a:r>
            <a:r>
              <a:rPr lang="en-US" sz="2300" i="1" dirty="0">
                <a:solidFill>
                  <a:schemeClr val="tx1"/>
                </a:solidFill>
                <a:latin typeface="+mn-lt"/>
                <a:ea typeface="+mn-ea"/>
                <a:cs typeface="+mn-cs"/>
              </a:rPr>
              <a:t>to change </a:t>
            </a:r>
            <a:r>
              <a:rPr lang="en-US" sz="2300" dirty="0">
                <a:solidFill>
                  <a:schemeClr val="tx1"/>
                </a:solidFill>
                <a:latin typeface="+mn-lt"/>
                <a:ea typeface="+mn-ea"/>
                <a:cs typeface="+mn-cs"/>
              </a:rPr>
              <a:t>(</a:t>
            </a:r>
            <a:r>
              <a:rPr lang="en-US" sz="2300" dirty="0" err="1">
                <a:solidFill>
                  <a:schemeClr val="tx1"/>
                </a:solidFill>
                <a:latin typeface="+mn-lt"/>
                <a:ea typeface="+mn-ea"/>
                <a:cs typeface="+mn-cs"/>
              </a:rPr>
              <a:t>perubahan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misalnya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perubahan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kelembagaan</a:t>
            </a:r>
            <a:r>
              <a:rPr lang="en-US" sz="2300" dirty="0">
                <a:solidFill>
                  <a:schemeClr val="tx1"/>
                </a:solidFill>
                <a:latin typeface="+mn-lt"/>
                <a:ea typeface="+mn-ea"/>
                <a:cs typeface="+mn-cs"/>
              </a:rPr>
              <a:t> yang </a:t>
            </a:r>
            <a:r>
              <a:rPr lang="en-US" sz="2300" dirty="0" err="1">
                <a:solidFill>
                  <a:schemeClr val="tx1"/>
                </a:solidFill>
                <a:latin typeface="+mn-lt"/>
                <a:ea typeface="+mn-ea"/>
                <a:cs typeface="+mn-cs"/>
              </a:rPr>
              <a:t>harus</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diikuti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oleh</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perubahan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sikap</a:t>
            </a:r>
            <a:r>
              <a:rPr lang="en-US" sz="2300" dirty="0">
                <a:solidFill>
                  <a:schemeClr val="tx1"/>
                </a:solidFill>
                <a:latin typeface="+mn-lt"/>
                <a:ea typeface="+mn-ea"/>
                <a:cs typeface="+mn-cs"/>
              </a:rPr>
              <a:t>.</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dirty="0" err="1">
                <a:solidFill>
                  <a:schemeClr val="tx1"/>
                </a:solidFill>
                <a:latin typeface="+mn-lt"/>
                <a:ea typeface="+mn-ea"/>
                <a:cs typeface="+mn-cs"/>
              </a:rPr>
              <a:t>Secara</a:t>
            </a:r>
            <a:r>
              <a:rPr lang="en-GB" dirty="0">
                <a:solidFill>
                  <a:schemeClr val="tx1"/>
                </a:solidFill>
                <a:latin typeface="+mn-lt"/>
                <a:ea typeface="+mn-ea"/>
                <a:cs typeface="+mn-cs"/>
              </a:rPr>
              <a:t> </a:t>
            </a:r>
            <a:r>
              <a:rPr lang="en-GB" dirty="0" err="1">
                <a:solidFill>
                  <a:schemeClr val="tx1"/>
                </a:solidFill>
                <a:latin typeface="+mn-lt"/>
                <a:ea typeface="+mn-ea"/>
                <a:cs typeface="+mn-cs"/>
              </a:rPr>
              <a:t>matematis</a:t>
            </a:r>
            <a:r>
              <a:rPr lang="en-GB" dirty="0">
                <a:solidFill>
                  <a:schemeClr val="tx1"/>
                </a:solidFill>
                <a:latin typeface="+mn-lt"/>
                <a:ea typeface="+mn-ea"/>
                <a:cs typeface="+mn-cs"/>
              </a:rPr>
              <a:t> CD </a:t>
            </a:r>
            <a:r>
              <a:rPr lang="en-GB" dirty="0" err="1">
                <a:solidFill>
                  <a:schemeClr val="tx1"/>
                </a:solidFill>
                <a:latin typeface="+mn-lt"/>
                <a:ea typeface="+mn-ea"/>
                <a:cs typeface="+mn-cs"/>
              </a:rPr>
              <a:t>dapat</a:t>
            </a:r>
            <a:r>
              <a:rPr lang="en-GB" dirty="0">
                <a:solidFill>
                  <a:schemeClr val="tx1"/>
                </a:solidFill>
                <a:latin typeface="+mn-lt"/>
                <a:ea typeface="+mn-ea"/>
                <a:cs typeface="+mn-cs"/>
              </a:rPr>
              <a:t> </a:t>
            </a:r>
            <a:r>
              <a:rPr lang="en-GB" dirty="0" err="1">
                <a:solidFill>
                  <a:schemeClr val="tx1"/>
                </a:solidFill>
                <a:latin typeface="+mn-lt"/>
                <a:ea typeface="+mn-ea"/>
                <a:cs typeface="+mn-cs"/>
              </a:rPr>
              <a:t>digambarkan</a:t>
            </a:r>
            <a:r>
              <a:rPr lang="en-GB" dirty="0">
                <a:solidFill>
                  <a:schemeClr val="tx1"/>
                </a:solidFill>
                <a:latin typeface="+mn-lt"/>
                <a:ea typeface="+mn-ea"/>
                <a:cs typeface="+mn-cs"/>
              </a:rPr>
              <a:t> </a:t>
            </a:r>
            <a:r>
              <a:rPr lang="en-GB" dirty="0" err="1">
                <a:solidFill>
                  <a:schemeClr val="tx1"/>
                </a:solidFill>
                <a:latin typeface="+mn-lt"/>
                <a:ea typeface="+mn-ea"/>
                <a:cs typeface="+mn-cs"/>
              </a:rPr>
              <a:t>sebagai</a:t>
            </a:r>
            <a:r>
              <a:rPr lang="en-GB" dirty="0">
                <a:solidFill>
                  <a:schemeClr val="tx1"/>
                </a:solidFill>
                <a:latin typeface="+mn-lt"/>
                <a:ea typeface="+mn-ea"/>
                <a:cs typeface="+mn-cs"/>
              </a:rPr>
              <a:t> </a:t>
            </a:r>
            <a:r>
              <a:rPr lang="en-GB" dirty="0" err="1">
                <a:solidFill>
                  <a:schemeClr val="tx1"/>
                </a:solidFill>
                <a:latin typeface="+mn-lt"/>
                <a:ea typeface="+mn-ea"/>
                <a:cs typeface="+mn-cs"/>
              </a:rPr>
              <a:t>berikut</a:t>
            </a:r>
            <a:r>
              <a:rPr lang="en-GB" dirty="0">
                <a:solidFill>
                  <a:schemeClr val="tx1"/>
                </a:solidFill>
                <a:latin typeface="+mn-lt"/>
                <a:ea typeface="+mn-ea"/>
                <a:cs typeface="+mn-cs"/>
              </a:rPr>
              <a:t>:</a:t>
            </a:r>
            <a:endParaRPr lang="en-US" dirty="0">
              <a:solidFill>
                <a:schemeClr val="tx1"/>
              </a:solidFill>
              <a:latin typeface="+mn-lt"/>
              <a:ea typeface="+mn-ea"/>
              <a:cs typeface="+mn-cs"/>
            </a:endParaRPr>
          </a:p>
          <a:p>
            <a:pPr marL="1071563" indent="-1071563">
              <a:buNone/>
            </a:pPr>
            <a:r>
              <a:rPr lang="en-GB" dirty="0" smtClean="0">
                <a:solidFill>
                  <a:schemeClr val="tx1"/>
                </a:solidFill>
                <a:latin typeface="+mn-lt"/>
                <a:ea typeface="+mn-ea"/>
                <a:cs typeface="+mn-cs"/>
              </a:rPr>
              <a:t>          CD </a:t>
            </a:r>
            <a:r>
              <a:rPr lang="en-GB" dirty="0">
                <a:solidFill>
                  <a:schemeClr val="tx1"/>
                </a:solidFill>
                <a:latin typeface="+mn-lt"/>
                <a:ea typeface="+mn-ea"/>
                <a:cs typeface="+mn-cs"/>
              </a:rPr>
              <a:t>= f {(SD </a:t>
            </a:r>
            <a:r>
              <a:rPr lang="en-GB" dirty="0" err="1">
                <a:solidFill>
                  <a:schemeClr val="tx1"/>
                </a:solidFill>
                <a:latin typeface="+mn-lt"/>
                <a:ea typeface="+mn-ea"/>
                <a:cs typeface="+mn-cs"/>
              </a:rPr>
              <a:t>alam</a:t>
            </a:r>
            <a:r>
              <a:rPr lang="en-GB" dirty="0">
                <a:solidFill>
                  <a:schemeClr val="tx1"/>
                </a:solidFill>
                <a:latin typeface="+mn-lt"/>
                <a:ea typeface="+mn-ea"/>
                <a:cs typeface="+mn-cs"/>
              </a:rPr>
              <a:t>, SD modal, SD </a:t>
            </a:r>
            <a:r>
              <a:rPr lang="en-GB" dirty="0" err="1">
                <a:solidFill>
                  <a:schemeClr val="tx1"/>
                </a:solidFill>
                <a:latin typeface="+mn-lt"/>
                <a:ea typeface="+mn-ea"/>
                <a:cs typeface="+mn-cs"/>
              </a:rPr>
              <a:t>manusia</a:t>
            </a:r>
            <a:r>
              <a:rPr lang="en-GB" dirty="0">
                <a:solidFill>
                  <a:schemeClr val="tx1"/>
                </a:solidFill>
                <a:latin typeface="+mn-lt"/>
                <a:ea typeface="+mn-ea"/>
                <a:cs typeface="+mn-cs"/>
              </a:rPr>
              <a:t>, </a:t>
            </a:r>
            <a:r>
              <a:rPr lang="en-GB" dirty="0" smtClean="0">
                <a:solidFill>
                  <a:schemeClr val="tx1"/>
                </a:solidFill>
                <a:latin typeface="+mn-lt"/>
                <a:ea typeface="+mn-ea"/>
                <a:cs typeface="+mn-cs"/>
              </a:rPr>
              <a:t>      SD </a:t>
            </a:r>
            <a:r>
              <a:rPr lang="en-GB" dirty="0" err="1">
                <a:solidFill>
                  <a:schemeClr val="tx1"/>
                </a:solidFill>
                <a:latin typeface="+mn-lt"/>
                <a:ea typeface="+mn-ea"/>
                <a:cs typeface="+mn-cs"/>
              </a:rPr>
              <a:t>teknologi</a:t>
            </a:r>
            <a:r>
              <a:rPr lang="en-GB" dirty="0">
                <a:solidFill>
                  <a:schemeClr val="tx1"/>
                </a:solidFill>
                <a:latin typeface="+mn-lt"/>
                <a:ea typeface="+mn-ea"/>
                <a:cs typeface="+mn-cs"/>
              </a:rPr>
              <a:t>, SD </a:t>
            </a:r>
            <a:r>
              <a:rPr lang="en-GB" dirty="0" err="1">
                <a:solidFill>
                  <a:schemeClr val="tx1"/>
                </a:solidFill>
                <a:latin typeface="+mn-lt"/>
                <a:ea typeface="+mn-ea"/>
                <a:cs typeface="+mn-cs"/>
              </a:rPr>
              <a:t>alat</a:t>
            </a:r>
            <a:r>
              <a:rPr lang="en-GB" dirty="0">
                <a:solidFill>
                  <a:schemeClr val="tx1"/>
                </a:solidFill>
                <a:latin typeface="+mn-lt"/>
                <a:ea typeface="+mn-ea"/>
                <a:cs typeface="+mn-cs"/>
              </a:rPr>
              <a:t>)}, </a:t>
            </a:r>
            <a:endParaRPr lang="en-US" dirty="0">
              <a:solidFill>
                <a:schemeClr val="tx1"/>
              </a:solidFill>
              <a:latin typeface="+mn-lt"/>
              <a:ea typeface="+mn-ea"/>
              <a:cs typeface="+mn-cs"/>
            </a:endParaRPr>
          </a:p>
          <a:p>
            <a:pPr marL="1071563" indent="-1071563">
              <a:buNone/>
            </a:pPr>
            <a:r>
              <a:rPr lang="es-ES" dirty="0" smtClean="0">
                <a:solidFill>
                  <a:schemeClr val="tx1"/>
                </a:solidFill>
                <a:latin typeface="+mn-lt"/>
                <a:ea typeface="+mn-ea"/>
                <a:cs typeface="+mn-cs"/>
              </a:rPr>
              <a:t>          dimana  </a:t>
            </a:r>
            <a:r>
              <a:rPr lang="es-ES" dirty="0">
                <a:solidFill>
                  <a:schemeClr val="tx1"/>
                </a:solidFill>
                <a:latin typeface="+mn-lt"/>
                <a:ea typeface="+mn-ea"/>
                <a:cs typeface="+mn-cs"/>
              </a:rPr>
              <a:t>f     =  </a:t>
            </a:r>
            <a:r>
              <a:rPr lang="es-ES" dirty="0" err="1">
                <a:solidFill>
                  <a:schemeClr val="tx1"/>
                </a:solidFill>
                <a:latin typeface="+mn-lt"/>
                <a:ea typeface="+mn-ea"/>
                <a:cs typeface="+mn-cs"/>
              </a:rPr>
              <a:t>fungsi</a:t>
            </a:r>
            <a:r>
              <a:rPr lang="es-ES" dirty="0">
                <a:solidFill>
                  <a:schemeClr val="tx1"/>
                </a:solidFill>
                <a:latin typeface="+mn-lt"/>
                <a:ea typeface="+mn-ea"/>
                <a:cs typeface="+mn-cs"/>
              </a:rPr>
              <a:t>;  dan </a:t>
            </a:r>
            <a:endParaRPr lang="en-US" dirty="0">
              <a:solidFill>
                <a:schemeClr val="tx1"/>
              </a:solidFill>
              <a:latin typeface="+mn-lt"/>
              <a:ea typeface="+mn-ea"/>
              <a:cs typeface="+mn-cs"/>
            </a:endParaRPr>
          </a:p>
          <a:p>
            <a:pPr marL="1071563" indent="-1071563">
              <a:buNone/>
            </a:pPr>
            <a:r>
              <a:rPr lang="es-ES" dirty="0" smtClean="0">
                <a:solidFill>
                  <a:schemeClr val="tx1"/>
                </a:solidFill>
                <a:latin typeface="+mn-lt"/>
                <a:ea typeface="+mn-ea"/>
                <a:cs typeface="+mn-cs"/>
              </a:rPr>
              <a:t>          SD  </a:t>
            </a:r>
            <a:r>
              <a:rPr lang="es-ES" dirty="0">
                <a:solidFill>
                  <a:schemeClr val="tx1"/>
                </a:solidFill>
                <a:latin typeface="+mn-lt"/>
                <a:ea typeface="+mn-ea"/>
                <a:cs typeface="+mn-cs"/>
              </a:rPr>
              <a:t>= </a:t>
            </a:r>
            <a:r>
              <a:rPr lang="es-ES" dirty="0" err="1">
                <a:solidFill>
                  <a:schemeClr val="tx1"/>
                </a:solidFill>
                <a:latin typeface="+mn-lt"/>
                <a:ea typeface="+mn-ea"/>
                <a:cs typeface="+mn-cs"/>
              </a:rPr>
              <a:t>sumberdaya</a:t>
            </a:r>
            <a:r>
              <a:rPr lang="es-ES" dirty="0">
                <a:solidFill>
                  <a:schemeClr val="tx1"/>
                </a:solidFill>
                <a:latin typeface="+mn-lt"/>
                <a:ea typeface="+mn-ea"/>
                <a:cs typeface="+mn-cs"/>
              </a:rPr>
              <a:t>…</a:t>
            </a:r>
            <a:endParaRPr lang="en-US"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en-GB" sz="2300" dirty="0" err="1">
                <a:solidFill>
                  <a:schemeClr val="tx1"/>
                </a:solidFill>
                <a:latin typeface="+mn-lt"/>
                <a:ea typeface="+mn-ea"/>
                <a:cs typeface="+mn-cs"/>
              </a:rPr>
              <a:t>Sementara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dalam</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i="1" dirty="0">
                <a:solidFill>
                  <a:schemeClr val="tx1"/>
                </a:solidFill>
                <a:latin typeface="+mn-lt"/>
                <a:ea typeface="+mn-ea"/>
                <a:cs typeface="+mn-cs"/>
              </a:rPr>
              <a:t>community developmen</a:t>
            </a:r>
            <a:r>
              <a:rPr lang="en-GB" sz="2300" dirty="0">
                <a:solidFill>
                  <a:schemeClr val="tx1"/>
                </a:solidFill>
                <a:latin typeface="+mn-lt"/>
                <a:ea typeface="+mn-ea"/>
                <a:cs typeface="+mn-cs"/>
              </a:rPr>
              <a:t>t), </a:t>
            </a:r>
            <a:r>
              <a:rPr lang="en-GB" sz="2300" dirty="0" err="1">
                <a:solidFill>
                  <a:schemeClr val="tx1"/>
                </a:solidFill>
                <a:latin typeface="+mn-lt"/>
                <a:ea typeface="+mn-ea"/>
                <a:cs typeface="+mn-cs"/>
              </a:rPr>
              <a:t>ada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beberapa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hal</a:t>
            </a:r>
            <a:r>
              <a:rPr lang="en-GB" sz="2300" dirty="0">
                <a:solidFill>
                  <a:schemeClr val="tx1"/>
                </a:solidFill>
                <a:latin typeface="+mn-lt"/>
                <a:ea typeface="+mn-ea"/>
                <a:cs typeface="+mn-cs"/>
              </a:rPr>
              <a:t> yang </a:t>
            </a:r>
            <a:r>
              <a:rPr lang="en-GB" sz="2300" dirty="0" err="1">
                <a:solidFill>
                  <a:schemeClr val="tx1"/>
                </a:solidFill>
                <a:latin typeface="+mn-lt"/>
                <a:ea typeface="+mn-ea"/>
                <a:cs typeface="+mn-cs"/>
              </a:rPr>
              <a:t>perlu</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dipahami</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yakni</a:t>
            </a:r>
            <a:r>
              <a:rPr lang="en-GB" sz="2300" dirty="0">
                <a:solidFill>
                  <a:schemeClr val="tx1"/>
                </a:solidFill>
                <a:latin typeface="+mn-lt"/>
                <a:ea typeface="+mn-ea"/>
                <a:cs typeface="+mn-cs"/>
              </a:rPr>
              <a:t>: </a:t>
            </a:r>
            <a:r>
              <a:rPr lang="en-GB" sz="2300" i="1" dirty="0">
                <a:solidFill>
                  <a:schemeClr val="tx1"/>
                </a:solidFill>
                <a:latin typeface="+mn-lt"/>
                <a:ea typeface="+mn-ea"/>
                <a:cs typeface="+mn-cs"/>
              </a:rPr>
              <a:t>locality resources based, community organization, participation and empowerment.     </a:t>
            </a:r>
            <a:endParaRPr lang="en-GB" sz="2300" i="1" dirty="0" smtClean="0">
              <a:solidFill>
                <a:schemeClr val="tx1"/>
              </a:solidFill>
              <a:latin typeface="+mn-lt"/>
              <a:ea typeface="+mn-ea"/>
              <a:cs typeface="+mn-cs"/>
            </a:endParaRPr>
          </a:p>
          <a:p>
            <a:r>
              <a:rPr lang="en-GB" sz="2300" dirty="0" err="1">
                <a:solidFill>
                  <a:schemeClr val="tx1"/>
                </a:solidFill>
                <a:latin typeface="+mn-lt"/>
                <a:ea typeface="+mn-ea"/>
                <a:cs typeface="+mn-cs"/>
              </a:rPr>
              <a:t>Setelah</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memahami</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konsep</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prinsip-prinsip</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metodologi</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perencanaan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partisipasi</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maupun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perubahan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sosial</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maka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salah</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satu</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konsep</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penting</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dalam</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membahas</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adalah</a:t>
            </a:r>
            <a:r>
              <a:rPr lang="en-GB" sz="2300" dirty="0">
                <a:solidFill>
                  <a:schemeClr val="tx1"/>
                </a:solidFill>
                <a:latin typeface="+mn-lt"/>
                <a:ea typeface="+mn-ea"/>
                <a:cs typeface="+mn-cs"/>
              </a:rPr>
              <a:t> model </a:t>
            </a:r>
            <a:r>
              <a:rPr lang="en-GB" sz="2300" dirty="0" err="1">
                <a:solidFill>
                  <a:schemeClr val="tx1"/>
                </a:solidFill>
                <a:latin typeface="+mn-lt"/>
                <a:ea typeface="+mn-ea"/>
                <a:cs typeface="+mn-cs"/>
              </a:rPr>
              <a:t>pembangunan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masyarakat</a:t>
            </a:r>
            <a:r>
              <a:rPr lang="en-GB" sz="2300" dirty="0">
                <a:solidFill>
                  <a:schemeClr val="tx1"/>
                </a:solidFill>
                <a:latin typeface="+mn-lt"/>
                <a:ea typeface="+mn-ea"/>
                <a:cs typeface="+mn-cs"/>
              </a:rPr>
              <a:t>.</a:t>
            </a:r>
            <a:endParaRPr lang="en-US" sz="2300" dirty="0">
              <a:solidFill>
                <a:schemeClr val="tx1"/>
              </a:solidFill>
              <a:latin typeface="+mn-lt"/>
              <a:ea typeface="+mn-ea"/>
              <a:cs typeface="+mn-cs"/>
            </a:endParaRPr>
          </a:p>
          <a:p>
            <a:endParaRPr lang="en-US" sz="2300"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chemeClr val="tx1"/>
                </a:solidFill>
                <a:latin typeface="+mj-lt"/>
                <a:ea typeface="+mj-ea"/>
                <a:cs typeface="+mj-cs"/>
              </a:rPr>
              <a:t>PENGERTIAN MODEL DAN PEMBANGUNAN MASYARAKAT</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en-GB" sz="2300" dirty="0" err="1">
                <a:solidFill>
                  <a:schemeClr val="tx1"/>
                </a:solidFill>
                <a:latin typeface="+mn-lt"/>
                <a:ea typeface="+mn-ea"/>
                <a:cs typeface="+mn-cs"/>
              </a:rPr>
              <a:t>Menurut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Todaro</a:t>
            </a:r>
            <a:r>
              <a:rPr lang="en-GB" sz="2300" dirty="0">
                <a:solidFill>
                  <a:schemeClr val="tx1"/>
                </a:solidFill>
                <a:latin typeface="+mn-lt"/>
                <a:ea typeface="+mn-ea"/>
                <a:cs typeface="+mn-cs"/>
              </a:rPr>
              <a:t> P.M. (1986) </a:t>
            </a:r>
            <a:r>
              <a:rPr lang="en-GB" sz="2300" dirty="0" err="1">
                <a:solidFill>
                  <a:schemeClr val="tx1"/>
                </a:solidFill>
                <a:latin typeface="+mn-lt"/>
                <a:ea typeface="+mn-ea"/>
                <a:cs typeface="+mn-cs"/>
              </a:rPr>
              <a:t>bahwa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ada</a:t>
            </a:r>
            <a:r>
              <a:rPr lang="en-GB" sz="2300" dirty="0">
                <a:solidFill>
                  <a:schemeClr val="tx1"/>
                </a:solidFill>
                <a:latin typeface="+mn-lt"/>
                <a:ea typeface="+mn-ea"/>
                <a:cs typeface="+mn-cs"/>
              </a:rPr>
              <a:t> 3 (</a:t>
            </a:r>
            <a:r>
              <a:rPr lang="en-GB" sz="2300" dirty="0" err="1">
                <a:solidFill>
                  <a:schemeClr val="tx1"/>
                </a:solidFill>
                <a:latin typeface="+mn-lt"/>
                <a:ea typeface="+mn-ea"/>
                <a:cs typeface="+mn-cs"/>
              </a:rPr>
              <a:t>tiga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komponen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dasar</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suatu</a:t>
            </a:r>
            <a:r>
              <a:rPr lang="en-GB" sz="2300" dirty="0">
                <a:solidFill>
                  <a:schemeClr val="tx1"/>
                </a:solidFill>
                <a:latin typeface="+mn-lt"/>
                <a:ea typeface="+mn-ea"/>
                <a:cs typeface="+mn-cs"/>
              </a:rPr>
              <a:t> model </a:t>
            </a:r>
            <a:r>
              <a:rPr lang="en-GB" sz="2300" dirty="0" err="1">
                <a:solidFill>
                  <a:schemeClr val="tx1"/>
                </a:solidFill>
                <a:latin typeface="+mn-lt"/>
                <a:ea typeface="+mn-ea"/>
                <a:cs typeface="+mn-cs"/>
              </a:rPr>
              <a:t>yakni</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seperangkat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variabel</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suatu</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hubungunan</a:t>
            </a:r>
            <a:r>
              <a:rPr lang="en-GB" sz="2300" dirty="0">
                <a:solidFill>
                  <a:schemeClr val="tx1"/>
                </a:solidFill>
                <a:latin typeface="+mn-lt"/>
                <a:ea typeface="+mn-ea"/>
                <a:cs typeface="+mn-cs"/>
              </a:rPr>
              <a:t> fundamental </a:t>
            </a:r>
            <a:r>
              <a:rPr lang="en-GB" sz="2300" dirty="0" err="1">
                <a:solidFill>
                  <a:schemeClr val="tx1"/>
                </a:solidFill>
                <a:latin typeface="+mn-lt"/>
                <a:ea typeface="+mn-ea"/>
                <a:cs typeface="+mn-cs"/>
              </a:rPr>
              <a:t>dan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sejumlah</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koefisien</a:t>
            </a:r>
            <a:r>
              <a:rPr lang="en-GB" sz="2300" dirty="0">
                <a:solidFill>
                  <a:schemeClr val="tx1"/>
                </a:solidFill>
                <a:latin typeface="+mn-lt"/>
                <a:ea typeface="+mn-ea"/>
                <a:cs typeface="+mn-cs"/>
              </a:rPr>
              <a:t> yang </a:t>
            </a:r>
            <a:r>
              <a:rPr lang="en-GB" sz="2300" dirty="0" err="1">
                <a:solidFill>
                  <a:schemeClr val="tx1"/>
                </a:solidFill>
                <a:latin typeface="+mn-lt"/>
                <a:ea typeface="+mn-ea"/>
                <a:cs typeface="+mn-cs"/>
              </a:rPr>
              <a:t>strategik</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dari</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ini</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secara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sedehana</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dapat</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dikemukakan</a:t>
            </a:r>
            <a:r>
              <a:rPr lang="en-GB" sz="2300" dirty="0">
                <a:solidFill>
                  <a:schemeClr val="tx1"/>
                </a:solidFill>
                <a:latin typeface="+mn-lt"/>
                <a:ea typeface="+mn-ea"/>
                <a:cs typeface="+mn-cs"/>
              </a:rPr>
              <a:t> </a:t>
            </a:r>
            <a:r>
              <a:rPr lang="en-GB" sz="2300" dirty="0" err="1">
                <a:solidFill>
                  <a:schemeClr val="tx1"/>
                </a:solidFill>
                <a:latin typeface="+mn-lt"/>
                <a:ea typeface="+mn-ea"/>
                <a:cs typeface="+mn-cs"/>
              </a:rPr>
              <a:t>bahwa</a:t>
            </a:r>
            <a:r>
              <a:rPr lang="en-GB" sz="2300" dirty="0">
                <a:solidFill>
                  <a:schemeClr val="tx1"/>
                </a:solidFill>
                <a:latin typeface="+mn-lt"/>
                <a:ea typeface="+mn-ea"/>
                <a:cs typeface="+mn-cs"/>
              </a:rPr>
              <a:t> model </a:t>
            </a:r>
            <a:r>
              <a:rPr lang="en-GB" sz="2300" dirty="0" err="1">
                <a:solidFill>
                  <a:schemeClr val="tx1"/>
                </a:solidFill>
                <a:latin typeface="+mn-lt"/>
                <a:ea typeface="+mn-ea"/>
                <a:cs typeface="+mn-cs"/>
              </a:rPr>
              <a:t>adalah</a:t>
            </a:r>
            <a:r>
              <a:rPr lang="en-GB" sz="2300" dirty="0">
                <a:solidFill>
                  <a:schemeClr val="tx1"/>
                </a:solidFill>
                <a:latin typeface="+mn-lt"/>
                <a:ea typeface="+mn-ea"/>
                <a:cs typeface="+mn-cs"/>
              </a:rPr>
              <a:t>: </a:t>
            </a:r>
            <a:endParaRPr lang="en-US" sz="2300" dirty="0">
              <a:solidFill>
                <a:schemeClr val="tx1"/>
              </a:solidFill>
              <a:latin typeface="+mn-lt"/>
              <a:ea typeface="+mn-ea"/>
              <a:cs typeface="+mn-cs"/>
            </a:endParaRPr>
          </a:p>
          <a:p>
            <a:pPr lvl="0">
              <a:buFont typeface="Wingdings" pitchFamily="2" charset="2"/>
              <a:buChar char="q"/>
            </a:pPr>
            <a:r>
              <a:rPr lang="id-ID" sz="2300" dirty="0">
                <a:solidFill>
                  <a:schemeClr val="tx1"/>
                </a:solidFill>
                <a:latin typeface="+mn-lt"/>
                <a:ea typeface="+mn-ea"/>
                <a:cs typeface="+mn-cs"/>
              </a:rPr>
              <a:t>Simplifikasi/penyederhanaan dari suatu fenomena/realitas.</a:t>
            </a:r>
            <a:endParaRPr lang="en-US" sz="2300" dirty="0">
              <a:solidFill>
                <a:schemeClr val="tx1"/>
              </a:solidFill>
              <a:latin typeface="+mn-lt"/>
              <a:ea typeface="+mn-ea"/>
              <a:cs typeface="+mn-cs"/>
            </a:endParaRPr>
          </a:p>
          <a:p>
            <a:pPr lvl="0">
              <a:buFont typeface="Wingdings" pitchFamily="2" charset="2"/>
              <a:buChar char="q"/>
            </a:pPr>
            <a:r>
              <a:rPr lang="id-ID" sz="2300" dirty="0">
                <a:solidFill>
                  <a:schemeClr val="tx1"/>
                </a:solidFill>
                <a:latin typeface="+mn-lt"/>
                <a:ea typeface="+mn-ea"/>
                <a:cs typeface="+mn-cs"/>
              </a:rPr>
              <a:t>Hubungan antar variabel-variabel tertentu yang berkaitan satu sama lain dalam menerangkan suatu masalah/fenomena tertentu.</a:t>
            </a:r>
            <a:endParaRPr lang="en-US" sz="2300" dirty="0">
              <a:solidFill>
                <a:schemeClr val="tx1"/>
              </a:solidFill>
              <a:latin typeface="+mn-lt"/>
              <a:ea typeface="+mn-ea"/>
              <a:cs typeface="+mn-cs"/>
            </a:endParaRPr>
          </a:p>
          <a:p>
            <a:pPr lvl="0">
              <a:buFont typeface="Wingdings" pitchFamily="2" charset="2"/>
              <a:buChar char="q"/>
            </a:pPr>
            <a:r>
              <a:rPr lang="id-ID" sz="2300" dirty="0">
                <a:solidFill>
                  <a:schemeClr val="tx1"/>
                </a:solidFill>
                <a:latin typeface="+mn-lt"/>
                <a:ea typeface="+mn-ea"/>
                <a:cs typeface="+mn-cs"/>
              </a:rPr>
              <a:t>Pola atau strategi untuk  menyelesaikan suatu masalah secara sistematis dan holistik.</a:t>
            </a:r>
            <a:endParaRPr lang="en-US" sz="2300" dirty="0">
              <a:solidFill>
                <a:schemeClr val="tx1"/>
              </a:solidFill>
              <a:latin typeface="+mn-lt"/>
              <a:ea typeface="+mn-ea"/>
              <a:cs typeface="+mn-cs"/>
            </a:endParaRPr>
          </a:p>
          <a:p>
            <a:endParaRPr lang="en-US" sz="2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id-ID" sz="2500" dirty="0">
                <a:solidFill>
                  <a:schemeClr val="tx1"/>
                </a:solidFill>
                <a:latin typeface="+mn-lt"/>
                <a:ea typeface="+mn-ea"/>
                <a:cs typeface="+mn-cs"/>
              </a:rPr>
              <a:t>Pembangunan masyarakat adalah suatu proses. </a:t>
            </a:r>
            <a:endParaRPr lang="en-US" sz="2500" dirty="0" smtClean="0">
              <a:solidFill>
                <a:schemeClr val="tx1"/>
              </a:solidFill>
              <a:latin typeface="+mn-lt"/>
              <a:ea typeface="+mn-ea"/>
              <a:cs typeface="+mn-cs"/>
            </a:endParaRPr>
          </a:p>
          <a:p>
            <a:r>
              <a:rPr lang="id-ID" sz="2500" dirty="0">
                <a:solidFill>
                  <a:schemeClr val="tx1"/>
                </a:solidFill>
                <a:latin typeface="+mn-lt"/>
                <a:ea typeface="+mn-ea"/>
                <a:cs typeface="+mn-cs"/>
              </a:rPr>
              <a:t>Proses tersebut meliputi dua elemen dasar, yaitu:</a:t>
            </a:r>
            <a:endParaRPr lang="en-US" sz="2500" dirty="0">
              <a:solidFill>
                <a:schemeClr val="tx1"/>
              </a:solidFill>
              <a:latin typeface="+mn-lt"/>
              <a:ea typeface="+mn-ea"/>
              <a:cs typeface="+mn-cs"/>
            </a:endParaRPr>
          </a:p>
          <a:p>
            <a:pPr lvl="0">
              <a:buFont typeface="Wingdings" pitchFamily="2" charset="2"/>
              <a:buChar char="Ø"/>
            </a:pPr>
            <a:r>
              <a:rPr lang="id-ID" sz="2500" dirty="0">
                <a:solidFill>
                  <a:schemeClr val="tx1"/>
                </a:solidFill>
                <a:latin typeface="+mn-lt"/>
                <a:ea typeface="+mn-ea"/>
                <a:cs typeface="+mn-cs"/>
              </a:rPr>
              <a:t>Partispasi masyarakat itu sendiri dalam rangka usaha untuk memperbaiki taraf hidup mereka sedapat-dapatnya berdasarkan kekuatan dan prakarsa sendiri.</a:t>
            </a:r>
            <a:endParaRPr lang="en-US" sz="2500" dirty="0">
              <a:solidFill>
                <a:schemeClr val="tx1"/>
              </a:solidFill>
              <a:latin typeface="+mn-lt"/>
              <a:ea typeface="+mn-ea"/>
              <a:cs typeface="+mn-cs"/>
            </a:endParaRPr>
          </a:p>
          <a:p>
            <a:pPr>
              <a:buFont typeface="Wingdings" pitchFamily="2" charset="2"/>
              <a:buChar char="Ø"/>
            </a:pPr>
            <a:r>
              <a:rPr lang="id-ID" sz="2500" dirty="0">
                <a:solidFill>
                  <a:schemeClr val="tx1"/>
                </a:solidFill>
                <a:latin typeface="+mn-lt"/>
                <a:ea typeface="+mn-ea"/>
                <a:cs typeface="+mn-cs"/>
              </a:rPr>
              <a:t>Bantuan dan pelayanan teknis yang bermaksud membangkitkan prakarsa, tekad untuk menolong diri sendiri dan kesediaan membantu orang lain, dari pemerintah</a:t>
            </a:r>
            <a:endParaRPr lang="en-US"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b="1" dirty="0">
                <a:solidFill>
                  <a:schemeClr val="tx1"/>
                </a:solidFill>
                <a:latin typeface="+mj-lt"/>
                <a:ea typeface="+mj-ea"/>
                <a:cs typeface="+mj-cs"/>
              </a:rPr>
              <a:t>PEMBANGUNAN MASYARAKAT</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id-ID" sz="2500" dirty="0">
                <a:solidFill>
                  <a:schemeClr val="tx1"/>
                </a:solidFill>
                <a:latin typeface="+mn-lt"/>
                <a:ea typeface="+mn-ea"/>
                <a:cs typeface="+mn-cs"/>
              </a:rPr>
              <a:t>Dasar dari pembangunan masyarakat, menurut Jim Ifi, (1995)  adalah sebagai berikut:</a:t>
            </a:r>
            <a:endParaRPr lang="en-US" sz="2500" dirty="0">
              <a:solidFill>
                <a:schemeClr val="tx1"/>
              </a:solidFill>
              <a:latin typeface="+mn-lt"/>
              <a:ea typeface="+mn-ea"/>
              <a:cs typeface="+mn-cs"/>
            </a:endParaRPr>
          </a:p>
          <a:p>
            <a:pPr lvl="0">
              <a:buBlip>
                <a:blip r:embed="rId2"/>
              </a:buBlip>
            </a:pPr>
            <a:r>
              <a:rPr lang="id-ID" sz="2500" i="1" dirty="0">
                <a:solidFill>
                  <a:schemeClr val="tx1"/>
                </a:solidFill>
                <a:latin typeface="+mn-lt"/>
                <a:ea typeface="+mn-ea"/>
                <a:cs typeface="+mn-cs"/>
              </a:rPr>
              <a:t>a </a:t>
            </a:r>
            <a:r>
              <a:rPr lang="id-ID" sz="2500" i="1" dirty="0" smtClean="0">
                <a:solidFill>
                  <a:schemeClr val="tx1"/>
                </a:solidFill>
                <a:latin typeface="+mn-lt"/>
                <a:ea typeface="+mn-ea"/>
                <a:cs typeface="+mn-cs"/>
              </a:rPr>
              <a:t>social </a:t>
            </a:r>
            <a:r>
              <a:rPr lang="id-ID" sz="2500" i="1" dirty="0">
                <a:solidFill>
                  <a:schemeClr val="tx1"/>
                </a:solidFill>
                <a:latin typeface="+mn-lt"/>
                <a:ea typeface="+mn-ea"/>
                <a:cs typeface="+mn-cs"/>
              </a:rPr>
              <a:t>justice perspective</a:t>
            </a:r>
            <a:r>
              <a:rPr lang="id-ID" sz="2500" dirty="0">
                <a:solidFill>
                  <a:schemeClr val="tx1"/>
                </a:solidFill>
                <a:latin typeface="+mn-lt"/>
                <a:ea typeface="+mn-ea"/>
                <a:cs typeface="+mn-cs"/>
              </a:rPr>
              <a:t> (perspektif keadilan sosial)</a:t>
            </a:r>
            <a:endParaRPr lang="en-US" sz="2500" dirty="0">
              <a:solidFill>
                <a:schemeClr val="tx1"/>
              </a:solidFill>
              <a:latin typeface="+mn-lt"/>
              <a:ea typeface="+mn-ea"/>
              <a:cs typeface="+mn-cs"/>
            </a:endParaRPr>
          </a:p>
          <a:p>
            <a:pPr lvl="0">
              <a:buBlip>
                <a:blip r:embed="rId2"/>
              </a:buBlip>
            </a:pPr>
            <a:r>
              <a:rPr lang="id-ID" sz="2500" i="1" dirty="0">
                <a:solidFill>
                  <a:schemeClr val="tx1"/>
                </a:solidFill>
                <a:latin typeface="+mn-lt"/>
                <a:ea typeface="+mn-ea"/>
                <a:cs typeface="+mn-cs"/>
              </a:rPr>
              <a:t>Approachces to disadvantage</a:t>
            </a:r>
            <a:r>
              <a:rPr lang="id-ID" sz="2500" dirty="0">
                <a:solidFill>
                  <a:schemeClr val="tx1"/>
                </a:solidFill>
                <a:latin typeface="+mn-lt"/>
                <a:ea typeface="+mn-ea"/>
                <a:cs typeface="+mn-cs"/>
              </a:rPr>
              <a:t> (pendekatan yang tidak merugikan)</a:t>
            </a:r>
            <a:endParaRPr lang="en-US" sz="2500" dirty="0">
              <a:solidFill>
                <a:schemeClr val="tx1"/>
              </a:solidFill>
              <a:latin typeface="+mn-lt"/>
              <a:ea typeface="+mn-ea"/>
              <a:cs typeface="+mn-cs"/>
            </a:endParaRPr>
          </a:p>
          <a:p>
            <a:pPr lvl="0">
              <a:buBlip>
                <a:blip r:embed="rId2"/>
              </a:buBlip>
            </a:pPr>
            <a:r>
              <a:rPr lang="id-ID" sz="2500" i="1" dirty="0">
                <a:solidFill>
                  <a:schemeClr val="tx1"/>
                </a:solidFill>
                <a:latin typeface="+mn-lt"/>
                <a:ea typeface="+mn-ea"/>
                <a:cs typeface="+mn-cs"/>
              </a:rPr>
              <a:t>empowerment</a:t>
            </a:r>
            <a:r>
              <a:rPr lang="id-ID" sz="2500" dirty="0">
                <a:solidFill>
                  <a:schemeClr val="tx1"/>
                </a:solidFill>
                <a:latin typeface="+mn-lt"/>
                <a:ea typeface="+mn-ea"/>
                <a:cs typeface="+mn-cs"/>
              </a:rPr>
              <a:t> (pemberdayaan)</a:t>
            </a:r>
            <a:endParaRPr lang="en-US" sz="2500" dirty="0">
              <a:solidFill>
                <a:schemeClr val="tx1"/>
              </a:solidFill>
              <a:latin typeface="+mn-lt"/>
              <a:ea typeface="+mn-ea"/>
              <a:cs typeface="+mn-cs"/>
            </a:endParaRPr>
          </a:p>
          <a:p>
            <a:pPr lvl="0">
              <a:buBlip>
                <a:blip r:embed="rId2"/>
              </a:buBlip>
            </a:pPr>
            <a:r>
              <a:rPr lang="id-ID" sz="2500" i="1" dirty="0">
                <a:solidFill>
                  <a:schemeClr val="tx1"/>
                </a:solidFill>
                <a:latin typeface="+mn-lt"/>
                <a:ea typeface="+mn-ea"/>
                <a:cs typeface="+mn-cs"/>
              </a:rPr>
              <a:t>Need</a:t>
            </a:r>
            <a:r>
              <a:rPr lang="id-ID" sz="2500" dirty="0">
                <a:solidFill>
                  <a:schemeClr val="tx1"/>
                </a:solidFill>
                <a:latin typeface="+mn-lt"/>
                <a:ea typeface="+mn-ea"/>
                <a:cs typeface="+mn-cs"/>
              </a:rPr>
              <a:t> (kebutuhan)</a:t>
            </a:r>
            <a:endParaRPr lang="en-US" sz="2500" dirty="0">
              <a:solidFill>
                <a:schemeClr val="tx1"/>
              </a:solidFill>
              <a:latin typeface="+mn-lt"/>
              <a:ea typeface="+mn-ea"/>
              <a:cs typeface="+mn-cs"/>
            </a:endParaRPr>
          </a:p>
          <a:p>
            <a:pPr lvl="0">
              <a:buBlip>
                <a:blip r:embed="rId2"/>
              </a:buBlip>
            </a:pPr>
            <a:r>
              <a:rPr lang="id-ID" sz="2500" i="1" dirty="0">
                <a:solidFill>
                  <a:schemeClr val="tx1"/>
                </a:solidFill>
                <a:latin typeface="+mn-lt"/>
                <a:ea typeface="+mn-ea"/>
                <a:cs typeface="+mn-cs"/>
              </a:rPr>
              <a:t>Rights</a:t>
            </a:r>
            <a:r>
              <a:rPr lang="id-ID" sz="2500" dirty="0">
                <a:solidFill>
                  <a:schemeClr val="tx1"/>
                </a:solidFill>
                <a:latin typeface="+mn-lt"/>
                <a:ea typeface="+mn-ea"/>
                <a:cs typeface="+mn-cs"/>
              </a:rPr>
              <a:t> (hak kebenaran)</a:t>
            </a:r>
            <a:endParaRPr lang="en-US" sz="2500" dirty="0">
              <a:solidFill>
                <a:schemeClr val="tx1"/>
              </a:solidFill>
              <a:latin typeface="+mn-lt"/>
              <a:ea typeface="+mn-ea"/>
              <a:cs typeface="+mn-cs"/>
            </a:endParaRPr>
          </a:p>
          <a:p>
            <a:pPr>
              <a:buNone/>
            </a:pPr>
            <a:endParaRPr lang="en-US"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sz="2600" dirty="0">
                <a:solidFill>
                  <a:schemeClr val="tx1"/>
                </a:solidFill>
                <a:latin typeface="+mn-lt"/>
                <a:ea typeface="+mn-ea"/>
                <a:cs typeface="+mn-cs"/>
              </a:rPr>
              <a:t>Ada empat unsur dasar pembangunan masyarakat menurut Dunham (dalam Ndraha, 1990), yakni :</a:t>
            </a:r>
            <a:endParaRPr lang="en-US" sz="2600" dirty="0">
              <a:solidFill>
                <a:schemeClr val="tx1"/>
              </a:solidFill>
              <a:latin typeface="+mn-lt"/>
              <a:ea typeface="+mn-ea"/>
              <a:cs typeface="+mn-cs"/>
            </a:endParaRPr>
          </a:p>
          <a:p>
            <a:pPr lvl="0">
              <a:buFont typeface="Wingdings" pitchFamily="2" charset="2"/>
              <a:buChar char="ü"/>
            </a:pPr>
            <a:r>
              <a:rPr lang="id-ID" sz="2600" dirty="0">
                <a:solidFill>
                  <a:schemeClr val="tx1"/>
                </a:solidFill>
                <a:latin typeface="+mn-lt"/>
                <a:ea typeface="+mn-ea"/>
                <a:cs typeface="+mn-cs"/>
              </a:rPr>
              <a:t>Program berencana.</a:t>
            </a:r>
            <a:endParaRPr lang="en-US" sz="2600" dirty="0">
              <a:solidFill>
                <a:schemeClr val="tx1"/>
              </a:solidFill>
              <a:latin typeface="+mn-lt"/>
              <a:ea typeface="+mn-ea"/>
              <a:cs typeface="+mn-cs"/>
            </a:endParaRPr>
          </a:p>
          <a:p>
            <a:pPr lvl="0">
              <a:buFont typeface="Wingdings" pitchFamily="2" charset="2"/>
              <a:buChar char="ü"/>
            </a:pPr>
            <a:r>
              <a:rPr lang="id-ID" sz="2600" dirty="0">
                <a:solidFill>
                  <a:schemeClr val="tx1"/>
                </a:solidFill>
                <a:latin typeface="+mn-lt"/>
                <a:ea typeface="+mn-ea"/>
                <a:cs typeface="+mn-cs"/>
              </a:rPr>
              <a:t>Pembangkitan tekad masyarakat untuk menolong dirinya  sendiri dan tidak selalu bergantung pada pihak lain.</a:t>
            </a:r>
            <a:endParaRPr lang="en-US" sz="2600" dirty="0">
              <a:solidFill>
                <a:schemeClr val="tx1"/>
              </a:solidFill>
              <a:latin typeface="+mn-lt"/>
              <a:ea typeface="+mn-ea"/>
              <a:cs typeface="+mn-cs"/>
            </a:endParaRPr>
          </a:p>
          <a:p>
            <a:pPr lvl="0">
              <a:buFont typeface="Wingdings" pitchFamily="2" charset="2"/>
              <a:buChar char="ü"/>
            </a:pPr>
            <a:r>
              <a:rPr lang="id-ID" sz="2600" dirty="0">
                <a:solidFill>
                  <a:schemeClr val="tx1"/>
                </a:solidFill>
                <a:latin typeface="+mn-lt"/>
                <a:ea typeface="+mn-ea"/>
                <a:cs typeface="+mn-cs"/>
              </a:rPr>
              <a:t>Bantuan teknis (dari pihak lain), termasuk personil peralatan, dan dana.</a:t>
            </a:r>
            <a:endParaRPr lang="en-US" sz="2600" dirty="0">
              <a:solidFill>
                <a:schemeClr val="tx1"/>
              </a:solidFill>
              <a:latin typeface="+mn-lt"/>
              <a:ea typeface="+mn-ea"/>
              <a:cs typeface="+mn-cs"/>
            </a:endParaRPr>
          </a:p>
          <a:p>
            <a:pPr>
              <a:buFont typeface="Wingdings" pitchFamily="2" charset="2"/>
              <a:buChar char="ü"/>
            </a:pPr>
            <a:r>
              <a:rPr lang="id-ID" sz="2600" dirty="0">
                <a:solidFill>
                  <a:schemeClr val="tx1"/>
                </a:solidFill>
                <a:latin typeface="+mn-lt"/>
                <a:ea typeface="+mn-ea"/>
                <a:cs typeface="+mn-cs"/>
              </a:rPr>
              <a:t>Pemanduan berbagai keahlian untuk membantu</a:t>
            </a:r>
            <a:endParaRPr lang="en-US"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solidFill>
                  <a:schemeClr val="tx1"/>
                </a:solidFill>
                <a:latin typeface="+mj-lt"/>
                <a:ea typeface="+mj-ea"/>
                <a:cs typeface="+mj-cs"/>
              </a:rPr>
              <a:t/>
            </a:r>
            <a:br>
              <a:rPr lang="en-US" dirty="0" smtClean="0">
                <a:solidFill>
                  <a:schemeClr val="tx1"/>
                </a:solidFill>
                <a:latin typeface="+mj-lt"/>
                <a:ea typeface="+mj-ea"/>
                <a:cs typeface="+mj-cs"/>
              </a:rPr>
            </a:br>
            <a:r>
              <a:rPr lang="id-ID" sz="3600" dirty="0" smtClean="0">
                <a:solidFill>
                  <a:schemeClr val="tx1"/>
                </a:solidFill>
                <a:latin typeface="+mj-lt"/>
                <a:ea typeface="+mj-ea"/>
                <a:cs typeface="+mj-cs"/>
              </a:rPr>
              <a:t>Model </a:t>
            </a:r>
            <a:r>
              <a:rPr lang="id-ID" sz="3600" dirty="0">
                <a:solidFill>
                  <a:schemeClr val="tx1"/>
                </a:solidFill>
                <a:latin typeface="+mj-lt"/>
                <a:ea typeface="+mj-ea"/>
                <a:cs typeface="+mj-cs"/>
              </a:rPr>
              <a:t>konseptual </a:t>
            </a:r>
            <a:r>
              <a:rPr lang="en-US" sz="3600" dirty="0" smtClean="0">
                <a:solidFill>
                  <a:schemeClr val="tx1"/>
                </a:solidFill>
                <a:latin typeface="+mj-lt"/>
                <a:ea typeface="+mj-ea"/>
                <a:cs typeface="+mj-cs"/>
              </a:rPr>
              <a:t>Pembangunan </a:t>
            </a:r>
            <a:r>
              <a:rPr lang="en-US" sz="3600" dirty="0" err="1" smtClean="0">
                <a:solidFill>
                  <a:schemeClr val="tx1"/>
                </a:solidFill>
                <a:latin typeface="+mj-lt"/>
                <a:ea typeface="+mj-ea"/>
                <a:cs typeface="+mj-cs"/>
              </a:rPr>
              <a:t>Masyarakat</a:t>
            </a:r>
            <a:r>
              <a:rPr lang="en-US" sz="3600" dirty="0" smtClean="0">
                <a:solidFill>
                  <a:schemeClr val="tx1"/>
                </a:solidFill>
                <a:latin typeface="+mj-lt"/>
                <a:ea typeface="+mj-ea"/>
                <a:cs typeface="+mj-cs"/>
              </a:rPr>
              <a:t> </a:t>
            </a:r>
            <a:r>
              <a:rPr lang="en-US" sz="3600" dirty="0" err="1" smtClean="0">
                <a:solidFill>
                  <a:schemeClr val="tx1"/>
                </a:solidFill>
                <a:latin typeface="+mj-lt"/>
                <a:ea typeface="+mj-ea"/>
                <a:cs typeface="+mj-cs"/>
              </a:rPr>
              <a:t>sbb</a:t>
            </a:r>
            <a:r>
              <a:rPr lang="en-US" sz="3600" dirty="0" smtClean="0">
                <a:solidFill>
                  <a:schemeClr val="tx1"/>
                </a:solidFill>
                <a:latin typeface="+mj-lt"/>
                <a:ea typeface="+mj-ea"/>
                <a:cs typeface="+mj-cs"/>
              </a:rPr>
              <a:t>:</a:t>
            </a:r>
            <a:r>
              <a:rPr lang="en-US" dirty="0">
                <a:solidFill>
                  <a:schemeClr val="tx1"/>
                </a:solidFill>
                <a:latin typeface="+mj-lt"/>
                <a:ea typeface="+mj-ea"/>
                <a:cs typeface="+mj-cs"/>
              </a:rPr>
              <a:t/>
            </a:r>
            <a:br>
              <a:rPr lang="en-US" dirty="0">
                <a:solidFill>
                  <a:schemeClr val="tx1"/>
                </a:solidFill>
                <a:latin typeface="+mj-lt"/>
                <a:ea typeface="+mj-ea"/>
                <a:cs typeface="+mj-cs"/>
              </a:rPr>
            </a:b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buNone/>
            </a:pPr>
            <a:endParaRPr lang="en-US" dirty="0"/>
          </a:p>
        </p:txBody>
      </p:sp>
      <p:graphicFrame>
        <p:nvGraphicFramePr>
          <p:cNvPr id="130050" name="Object 2"/>
          <p:cNvGraphicFramePr>
            <a:graphicFrameLocks noChangeAspect="1"/>
          </p:cNvGraphicFramePr>
          <p:nvPr/>
        </p:nvGraphicFramePr>
        <p:xfrm>
          <a:off x="2000232" y="1357298"/>
          <a:ext cx="9001188" cy="3714776"/>
        </p:xfrm>
        <a:graphic>
          <a:graphicData uri="http://schemas.openxmlformats.org/presentationml/2006/ole">
            <p:oleObj spid="_x0000_s130050" name="Document" r:id="rId3" imgW="9384023" imgH="3202212" progId="Word.Documen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Penjelasan</a:t>
            </a:r>
            <a:r>
              <a:rPr lang="en-US" dirty="0" smtClean="0"/>
              <a:t>:</a:t>
            </a:r>
            <a:endParaRPr lang="en-US" dirty="0"/>
          </a:p>
        </p:txBody>
      </p:sp>
      <p:sp>
        <p:nvSpPr>
          <p:cNvPr id="3" name="Content Placeholder 2"/>
          <p:cNvSpPr>
            <a:spLocks noGrp="1"/>
          </p:cNvSpPr>
          <p:nvPr>
            <p:ph idx="1"/>
          </p:nvPr>
        </p:nvSpPr>
        <p:spPr/>
        <p:txBody>
          <a:bodyPr/>
          <a:lstStyle/>
          <a:p>
            <a:pPr lvl="0">
              <a:buFont typeface="Wingdings" pitchFamily="2" charset="2"/>
              <a:buChar char="q"/>
            </a:pPr>
            <a:r>
              <a:rPr lang="id-ID" sz="2300" dirty="0">
                <a:solidFill>
                  <a:schemeClr val="tx1"/>
                </a:solidFill>
                <a:latin typeface="+mn-lt"/>
                <a:ea typeface="+mn-ea"/>
                <a:cs typeface="+mn-cs"/>
              </a:rPr>
              <a:t>Peranan pemerintah sebagai pemberi bantuan dan pelayanan teknis yang bermaksud membangkitkan prakarsa, tekad untuk menolong diri sendiri dan kesediaan membantu orang lain.</a:t>
            </a:r>
            <a:endParaRPr lang="en-US" sz="2300" dirty="0">
              <a:solidFill>
                <a:schemeClr val="tx1"/>
              </a:solidFill>
              <a:latin typeface="+mn-lt"/>
              <a:ea typeface="+mn-ea"/>
              <a:cs typeface="+mn-cs"/>
            </a:endParaRPr>
          </a:p>
          <a:p>
            <a:pPr lvl="0">
              <a:buFont typeface="Wingdings" pitchFamily="2" charset="2"/>
              <a:buChar char="q"/>
            </a:pPr>
            <a:r>
              <a:rPr lang="id-ID" sz="2300" dirty="0">
                <a:solidFill>
                  <a:schemeClr val="tx1"/>
                </a:solidFill>
                <a:latin typeface="+mn-lt"/>
                <a:ea typeface="+mn-ea"/>
                <a:cs typeface="+mn-cs"/>
              </a:rPr>
              <a:t>Suatu kegiatan yang dilakukan harus didukung oleh seluruh anggota masyarakat.</a:t>
            </a:r>
            <a:endParaRPr lang="en-US" sz="2300" dirty="0">
              <a:solidFill>
                <a:schemeClr val="tx1"/>
              </a:solidFill>
              <a:latin typeface="+mn-lt"/>
              <a:ea typeface="+mn-ea"/>
              <a:cs typeface="+mn-cs"/>
            </a:endParaRPr>
          </a:p>
          <a:p>
            <a:pPr lvl="0">
              <a:buFont typeface="Wingdings" pitchFamily="2" charset="2"/>
              <a:buChar char="q"/>
            </a:pPr>
            <a:r>
              <a:rPr lang="id-ID" sz="2300" dirty="0">
                <a:solidFill>
                  <a:schemeClr val="tx1"/>
                </a:solidFill>
                <a:latin typeface="+mn-lt"/>
                <a:ea typeface="+mn-ea"/>
                <a:cs typeface="+mn-cs"/>
              </a:rPr>
              <a:t>Peran </a:t>
            </a:r>
            <a:r>
              <a:rPr lang="en-US" sz="2300" dirty="0" smtClean="0">
                <a:solidFill>
                  <a:schemeClr val="tx1"/>
                </a:solidFill>
                <a:latin typeface="+mn-lt"/>
                <a:ea typeface="+mn-ea"/>
                <a:cs typeface="+mn-cs"/>
              </a:rPr>
              <a:t>m</a:t>
            </a:r>
            <a:r>
              <a:rPr lang="id-ID" sz="2300" dirty="0" smtClean="0">
                <a:solidFill>
                  <a:schemeClr val="tx1"/>
                </a:solidFill>
                <a:latin typeface="+mn-lt"/>
                <a:ea typeface="+mn-ea"/>
                <a:cs typeface="+mn-cs"/>
              </a:rPr>
              <a:t>erata </a:t>
            </a:r>
            <a:r>
              <a:rPr lang="id-ID" sz="2300" dirty="0">
                <a:solidFill>
                  <a:schemeClr val="tx1"/>
                </a:solidFill>
                <a:latin typeface="+mn-lt"/>
                <a:ea typeface="+mn-ea"/>
                <a:cs typeface="+mn-cs"/>
              </a:rPr>
              <a:t>seluruh anggota masyarakat ini benar-banar harus diwujudkan secara realistis dalam bentuk action sebagai wujud partisipasi masyarakat. </a:t>
            </a:r>
            <a:endParaRPr lang="en-US" sz="2300" dirty="0">
              <a:solidFill>
                <a:schemeClr val="tx1"/>
              </a:solidFill>
              <a:latin typeface="+mn-lt"/>
              <a:ea typeface="+mn-ea"/>
              <a:cs typeface="+mn-cs"/>
            </a:endParaRPr>
          </a:p>
          <a:p>
            <a:pPr lvl="0">
              <a:buFont typeface="Wingdings" pitchFamily="2" charset="2"/>
              <a:buChar char="q"/>
            </a:pPr>
            <a:r>
              <a:rPr lang="id-ID" sz="2300" dirty="0">
                <a:solidFill>
                  <a:schemeClr val="tx1"/>
                </a:solidFill>
                <a:latin typeface="+mn-lt"/>
                <a:ea typeface="+mn-ea"/>
                <a:cs typeface="+mn-cs"/>
              </a:rPr>
              <a:t>Apabila kedua elemen diatas dapat memaikan perannya yang nyata (peran pemerintah, partisipasi masyarakat) maka akan tercipta masyarakat yang ideal.</a:t>
            </a:r>
            <a:endParaRPr lang="en-US" sz="2300" dirty="0">
              <a:solidFill>
                <a:schemeClr val="tx1"/>
              </a:solidFill>
              <a:latin typeface="+mn-lt"/>
              <a:ea typeface="+mn-ea"/>
              <a:cs typeface="+mn-cs"/>
            </a:endParaRPr>
          </a:p>
          <a:p>
            <a:pPr>
              <a:buFont typeface="Wingdings" pitchFamily="2" charset="2"/>
              <a:buChar char="q"/>
            </a:pPr>
            <a:endParaRPr lang="en-US" sz="2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pgen4_strategy">
  <a:themeElements>
    <a:clrScheme name="">
      <a:dk1>
        <a:srgbClr val="000000"/>
      </a:dk1>
      <a:lt1>
        <a:srgbClr val="DDDDDD"/>
      </a:lt1>
      <a:dk2>
        <a:srgbClr val="000000"/>
      </a:dk2>
      <a:lt2>
        <a:srgbClr val="808080"/>
      </a:lt2>
      <a:accent1>
        <a:srgbClr val="333333"/>
      </a:accent1>
      <a:accent2>
        <a:srgbClr val="0000FF"/>
      </a:accent2>
      <a:accent3>
        <a:srgbClr val="EBEBEB"/>
      </a:accent3>
      <a:accent4>
        <a:srgbClr val="000000"/>
      </a:accent4>
      <a:accent5>
        <a:srgbClr val="ADADAD"/>
      </a:accent5>
      <a:accent6>
        <a:srgbClr val="0000E7"/>
      </a:accent6>
      <a:hlink>
        <a:srgbClr val="0000FF"/>
      </a:hlink>
      <a:folHlink>
        <a:srgbClr val="3333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pppgen4_strategy</Template>
  <TotalTime>324</TotalTime>
  <Words>1049</Words>
  <Application>Microsoft PowerPoint</Application>
  <PresentationFormat>On-screen Show (4:3)</PresentationFormat>
  <Paragraphs>82</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pppgen4_strategy</vt:lpstr>
      <vt:lpstr>Document</vt:lpstr>
      <vt:lpstr>MODEL PEMBANGUNAN MASYARAKAT </vt:lpstr>
      <vt:lpstr>PENDAHULUAN </vt:lpstr>
      <vt:lpstr>lanjutan</vt:lpstr>
      <vt:lpstr>PENGERTIAN MODEL DAN PEMBANGUNAN MASYARAKAT </vt:lpstr>
      <vt:lpstr>lanjutan</vt:lpstr>
      <vt:lpstr>PEMBANGUNAN MASYARAKAT </vt:lpstr>
      <vt:lpstr>Slide 7</vt:lpstr>
      <vt:lpstr> Model konseptual Pembangunan Masyarakat sbb:  </vt:lpstr>
      <vt:lpstr>Penjelasan:</vt:lpstr>
      <vt:lpstr>APPROACHES TO COMMUNITY  INTERVENTION (Jack Rothman)</vt:lpstr>
      <vt:lpstr>lanjutan</vt:lpstr>
      <vt:lpstr>lanjutan</vt:lpstr>
      <vt:lpstr> MASYARAKAT MISKIN (HUBUNGAN ANTAR KONSEP) </vt:lpstr>
      <vt:lpstr>lanjutan</vt:lpstr>
      <vt:lpstr>Strategi Program Penanggulangan Kemiskinan Keluarga  Miskin di Kota Jakarta Utara dan Kota Bekasi </vt:lpstr>
      <vt:lpstr>CSR</vt:lpstr>
      <vt:lpstr>BEBERAPA KEGIATAN CSR</vt:lpstr>
      <vt:lpstr>lanjutan</vt:lpstr>
      <vt:lpstr> Menurut Jim Ife (1995:132), CD terdiri dari 6 dimensi, antara lain: </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PEMBANGUNAN MASYARAKAT </dc:title>
  <dc:creator>user</dc:creator>
  <cp:lastModifiedBy>user</cp:lastModifiedBy>
  <cp:revision>25</cp:revision>
  <dcterms:created xsi:type="dcterms:W3CDTF">2010-10-25T06:18:31Z</dcterms:created>
  <dcterms:modified xsi:type="dcterms:W3CDTF">2011-10-25T08:08:20Z</dcterms:modified>
</cp:coreProperties>
</file>