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150475" cy="7589838"/>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218" autoAdjust="0"/>
    <p:restoredTop sz="90929"/>
  </p:normalViewPr>
  <p:slideViewPr>
    <p:cSldViewPr>
      <p:cViewPr varScale="1">
        <p:scale>
          <a:sx n="57" d="100"/>
          <a:sy n="57" d="100"/>
        </p:scale>
        <p:origin x="-780" y="-96"/>
      </p:cViewPr>
      <p:guideLst>
        <p:guide orient="horz" pos="2390"/>
        <p:guide pos="319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19200" y="685800"/>
            <a:ext cx="8626475" cy="1263650"/>
          </a:xfrm>
        </p:spPr>
        <p:txBody>
          <a:bodyPr/>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4419600" y="2438400"/>
            <a:ext cx="5410200" cy="1981200"/>
          </a:xfrm>
        </p:spPr>
        <p:txBody>
          <a:bodyPr/>
          <a:lstStyle>
            <a:lvl1pPr marL="0" indent="0" algn="r">
              <a:buFontTx/>
              <a:buNone/>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8839200" y="6858000"/>
            <a:ext cx="1311275" cy="354013"/>
          </a:xfrm>
        </p:spPr>
        <p:txBody>
          <a:bodyPr/>
          <a:lstStyle>
            <a:lvl1pPr>
              <a:defRPr/>
            </a:lvl1pPr>
          </a:lstStyle>
          <a:p>
            <a:endParaRPr lang="en-US"/>
          </a:p>
        </p:txBody>
      </p:sp>
      <p:sp>
        <p:nvSpPr>
          <p:cNvPr id="4101" name="Rectangle 5"/>
          <p:cNvSpPr>
            <a:spLocks noGrp="1" noChangeArrowheads="1"/>
          </p:cNvSpPr>
          <p:nvPr>
            <p:ph type="ftr" sz="quarter" idx="3"/>
          </p:nvPr>
        </p:nvSpPr>
        <p:spPr>
          <a:xfrm>
            <a:off x="5105400" y="6934200"/>
            <a:ext cx="3213100" cy="506413"/>
          </a:xfrm>
        </p:spPr>
        <p:txBody>
          <a:bodyPr/>
          <a:lstStyle>
            <a:lvl1pPr>
              <a:defRPr/>
            </a:lvl1pPr>
          </a:lstStyle>
          <a:p>
            <a:endParaRPr lang="en-US"/>
          </a:p>
        </p:txBody>
      </p:sp>
      <p:sp>
        <p:nvSpPr>
          <p:cNvPr id="4102" name="Rectangle 6"/>
          <p:cNvSpPr>
            <a:spLocks noGrp="1" noChangeArrowheads="1"/>
          </p:cNvSpPr>
          <p:nvPr>
            <p:ph type="sldNum" sz="quarter" idx="4"/>
          </p:nvPr>
        </p:nvSpPr>
        <p:spPr>
          <a:xfrm>
            <a:off x="9525000" y="7239000"/>
            <a:ext cx="625475" cy="350838"/>
          </a:xfrm>
        </p:spPr>
        <p:txBody>
          <a:bodyPr/>
          <a:lstStyle>
            <a:lvl1pPr>
              <a:defRPr/>
            </a:lvl1pPr>
          </a:lstStyle>
          <a:p>
            <a:fld id="{C67CA088-A186-41D3-8AF1-40B570A106A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46FD4E-1E5D-4B74-8B50-C576961F82A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6050" y="152400"/>
            <a:ext cx="2232025" cy="670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152400"/>
            <a:ext cx="6546850" cy="670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388EF6-44F7-42E8-87F9-0204A51018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DDD47B-55FB-4C08-B1DD-88FF2578144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76800"/>
            <a:ext cx="8628062"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23B81A-4DCB-4AEB-8324-1054B79FD17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676400"/>
            <a:ext cx="4160838"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37238" y="1676400"/>
            <a:ext cx="416083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FC76F4-B8E3-4AE2-B20B-62BF837C2E5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9134475"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8619DCD-9CD5-4DAB-A2D6-EE9324ACA01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A10524-E4BF-434B-98B8-F5E433F3687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34ABC6F-94B1-4C8D-9596-C9F27A3C28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1625"/>
            <a:ext cx="3338513"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97988F-EC0B-44C6-84FD-B8B1CA38BC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138" y="5313363"/>
            <a:ext cx="60912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2D3DF7-489E-4906-B2F5-19B1EEAC09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152400"/>
            <a:ext cx="8626475" cy="1265238"/>
          </a:xfrm>
          <a:prstGeom prst="rect">
            <a:avLst/>
          </a:prstGeom>
          <a:noFill/>
          <a:ln w="9525">
            <a:noFill/>
            <a:miter lim="800000"/>
            <a:headEnd/>
            <a:tailEnd/>
          </a:ln>
          <a:effectLst/>
        </p:spPr>
        <p:txBody>
          <a:bodyPr vert="horz" wrap="square" lIns="101370" tIns="50685" rIns="101370" bIns="5068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0" y="1676400"/>
            <a:ext cx="8474075" cy="5181600"/>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8836025" y="6858000"/>
            <a:ext cx="1311275" cy="3540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600"/>
            </a:lvl1pPr>
          </a:lstStyle>
          <a:p>
            <a:endParaRPr lang="en-US"/>
          </a:p>
        </p:txBody>
      </p:sp>
      <p:sp>
        <p:nvSpPr>
          <p:cNvPr id="1032" name="Rectangle 8"/>
          <p:cNvSpPr>
            <a:spLocks noGrp="1" noChangeArrowheads="1"/>
          </p:cNvSpPr>
          <p:nvPr>
            <p:ph type="ftr" sz="quarter" idx="3"/>
          </p:nvPr>
        </p:nvSpPr>
        <p:spPr bwMode="auto">
          <a:xfrm>
            <a:off x="3352800" y="6934200"/>
            <a:ext cx="388620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defTabSz="1014413">
              <a:defRPr sz="1600"/>
            </a:lvl1pPr>
          </a:lstStyle>
          <a:p>
            <a:endParaRPr lang="en-US"/>
          </a:p>
        </p:txBody>
      </p:sp>
      <p:sp>
        <p:nvSpPr>
          <p:cNvPr id="1033" name="Rectangle 9"/>
          <p:cNvSpPr>
            <a:spLocks noGrp="1" noChangeArrowheads="1"/>
          </p:cNvSpPr>
          <p:nvPr>
            <p:ph type="sldNum" sz="quarter" idx="4"/>
          </p:nvPr>
        </p:nvSpPr>
        <p:spPr bwMode="auto">
          <a:xfrm>
            <a:off x="9521825" y="7239000"/>
            <a:ext cx="625475" cy="350838"/>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defTabSz="1014413">
              <a:defRPr sz="1600"/>
            </a:lvl1pPr>
          </a:lstStyle>
          <a:p>
            <a:fld id="{9DBB686B-B21F-43DB-AE9C-425A9FC75E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4413" rtl="0" eaLnBrk="1" fontAlgn="base" hangingPunct="1">
        <a:spcBef>
          <a:spcPct val="0"/>
        </a:spcBef>
        <a:spcAft>
          <a:spcPct val="0"/>
        </a:spcAft>
        <a:defRPr sz="4900">
          <a:solidFill>
            <a:schemeClr val="tx2"/>
          </a:solidFill>
          <a:latin typeface="+mj-lt"/>
          <a:ea typeface="+mj-ea"/>
          <a:cs typeface="+mj-cs"/>
        </a:defRPr>
      </a:lvl1pPr>
      <a:lvl2pPr algn="ctr" defTabSz="1014413" rtl="0" eaLnBrk="1" fontAlgn="base" hangingPunct="1">
        <a:spcBef>
          <a:spcPct val="0"/>
        </a:spcBef>
        <a:spcAft>
          <a:spcPct val="0"/>
        </a:spcAft>
        <a:defRPr sz="4900">
          <a:solidFill>
            <a:schemeClr val="tx2"/>
          </a:solidFill>
          <a:latin typeface="Arial" charset="0"/>
        </a:defRPr>
      </a:lvl2pPr>
      <a:lvl3pPr algn="ctr" defTabSz="1014413" rtl="0" eaLnBrk="1" fontAlgn="base" hangingPunct="1">
        <a:spcBef>
          <a:spcPct val="0"/>
        </a:spcBef>
        <a:spcAft>
          <a:spcPct val="0"/>
        </a:spcAft>
        <a:defRPr sz="4900">
          <a:solidFill>
            <a:schemeClr val="tx2"/>
          </a:solidFill>
          <a:latin typeface="Arial" charset="0"/>
        </a:defRPr>
      </a:lvl3pPr>
      <a:lvl4pPr algn="ctr" defTabSz="1014413" rtl="0" eaLnBrk="1" fontAlgn="base" hangingPunct="1">
        <a:spcBef>
          <a:spcPct val="0"/>
        </a:spcBef>
        <a:spcAft>
          <a:spcPct val="0"/>
        </a:spcAft>
        <a:defRPr sz="4900">
          <a:solidFill>
            <a:schemeClr val="tx2"/>
          </a:solidFill>
          <a:latin typeface="Arial" charset="0"/>
        </a:defRPr>
      </a:lvl4pPr>
      <a:lvl5pPr algn="ctr" defTabSz="1014413" rtl="0" eaLnBrk="1" fontAlgn="base" hangingPunct="1">
        <a:spcBef>
          <a:spcPct val="0"/>
        </a:spcBef>
        <a:spcAft>
          <a:spcPct val="0"/>
        </a:spcAft>
        <a:defRPr sz="4900">
          <a:solidFill>
            <a:schemeClr val="tx2"/>
          </a:solidFill>
          <a:latin typeface="Arial" charset="0"/>
        </a:defRPr>
      </a:lvl5pPr>
      <a:lvl6pPr marL="457200" algn="ctr" defTabSz="1014413" rtl="0" eaLnBrk="1" fontAlgn="base" hangingPunct="1">
        <a:spcBef>
          <a:spcPct val="0"/>
        </a:spcBef>
        <a:spcAft>
          <a:spcPct val="0"/>
        </a:spcAft>
        <a:defRPr sz="4900">
          <a:solidFill>
            <a:schemeClr val="tx2"/>
          </a:solidFill>
          <a:latin typeface="Arial" charset="0"/>
        </a:defRPr>
      </a:lvl6pPr>
      <a:lvl7pPr marL="914400" algn="ctr" defTabSz="1014413" rtl="0" eaLnBrk="1" fontAlgn="base" hangingPunct="1">
        <a:spcBef>
          <a:spcPct val="0"/>
        </a:spcBef>
        <a:spcAft>
          <a:spcPct val="0"/>
        </a:spcAft>
        <a:defRPr sz="4900">
          <a:solidFill>
            <a:schemeClr val="tx2"/>
          </a:solidFill>
          <a:latin typeface="Arial" charset="0"/>
        </a:defRPr>
      </a:lvl7pPr>
      <a:lvl8pPr marL="1371600" algn="ctr" defTabSz="1014413" rtl="0" eaLnBrk="1" fontAlgn="base" hangingPunct="1">
        <a:spcBef>
          <a:spcPct val="0"/>
        </a:spcBef>
        <a:spcAft>
          <a:spcPct val="0"/>
        </a:spcAft>
        <a:defRPr sz="4900">
          <a:solidFill>
            <a:schemeClr val="tx2"/>
          </a:solidFill>
          <a:latin typeface="Arial" charset="0"/>
        </a:defRPr>
      </a:lvl8pPr>
      <a:lvl9pPr marL="1828800" algn="ctr" defTabSz="1014413" rtl="0" eaLnBrk="1" fontAlgn="base" hangingPunct="1">
        <a:spcBef>
          <a:spcPct val="0"/>
        </a:spcBef>
        <a:spcAft>
          <a:spcPct val="0"/>
        </a:spcAft>
        <a:defRPr sz="4900">
          <a:solidFill>
            <a:schemeClr val="tx2"/>
          </a:solidFill>
          <a:latin typeface="Arial" charset="0"/>
        </a:defRPr>
      </a:lvl9pPr>
    </p:titleStyle>
    <p:bodyStyle>
      <a:lvl1pPr marL="379413" indent="-379413" algn="l" defTabSz="1014413" rtl="0" eaLnBrk="1" fontAlgn="base" hangingPunct="1">
        <a:spcBef>
          <a:spcPct val="20000"/>
        </a:spcBef>
        <a:spcAft>
          <a:spcPct val="0"/>
        </a:spcAft>
        <a:buChar char="•"/>
        <a:defRPr sz="3500">
          <a:solidFill>
            <a:schemeClr val="tx1"/>
          </a:solidFill>
          <a:latin typeface="+mn-lt"/>
          <a:ea typeface="+mn-ea"/>
          <a:cs typeface="+mn-cs"/>
        </a:defRPr>
      </a:lvl1pPr>
      <a:lvl2pPr marL="823913" indent="-317500" algn="l" defTabSz="1014413" rtl="0" eaLnBrk="1" fontAlgn="base" hangingPunct="1">
        <a:spcBef>
          <a:spcPct val="20000"/>
        </a:spcBef>
        <a:spcAft>
          <a:spcPct val="0"/>
        </a:spcAft>
        <a:buChar char="–"/>
        <a:defRPr sz="3100">
          <a:solidFill>
            <a:schemeClr val="tx1"/>
          </a:solidFill>
          <a:latin typeface="+mn-lt"/>
        </a:defRPr>
      </a:lvl2pPr>
      <a:lvl3pPr marL="1266825" indent="-252413" algn="l" defTabSz="1014413" rtl="0" eaLnBrk="1" fontAlgn="base" hangingPunct="1">
        <a:spcBef>
          <a:spcPct val="20000"/>
        </a:spcBef>
        <a:spcAft>
          <a:spcPct val="0"/>
        </a:spcAft>
        <a:buChar char="•"/>
        <a:defRPr sz="2700">
          <a:solidFill>
            <a:schemeClr val="tx1"/>
          </a:solidFill>
          <a:latin typeface="+mn-lt"/>
        </a:defRPr>
      </a:lvl3pPr>
      <a:lvl4pPr marL="1773238" indent="-252413" algn="l" defTabSz="1014413" rtl="0" eaLnBrk="1" fontAlgn="base" hangingPunct="1">
        <a:spcBef>
          <a:spcPct val="20000"/>
        </a:spcBef>
        <a:spcAft>
          <a:spcPct val="0"/>
        </a:spcAft>
        <a:buChar char="–"/>
        <a:defRPr sz="2200">
          <a:solidFill>
            <a:schemeClr val="tx1"/>
          </a:solidFill>
          <a:latin typeface="+mn-lt"/>
        </a:defRPr>
      </a:lvl4pPr>
      <a:lvl5pPr marL="2281238" indent="-254000" algn="l" defTabSz="1014413" rtl="0" eaLnBrk="1" fontAlgn="base" hangingPunct="1">
        <a:spcBef>
          <a:spcPct val="20000"/>
        </a:spcBef>
        <a:spcAft>
          <a:spcPct val="0"/>
        </a:spcAft>
        <a:buChar char="»"/>
        <a:defRPr sz="2200">
          <a:solidFill>
            <a:schemeClr val="tx1"/>
          </a:solidFill>
          <a:latin typeface="+mn-lt"/>
        </a:defRPr>
      </a:lvl5pPr>
      <a:lvl6pPr marL="2738438" indent="-254000" algn="l" defTabSz="1014413" rtl="0" eaLnBrk="1" fontAlgn="base" hangingPunct="1">
        <a:spcBef>
          <a:spcPct val="20000"/>
        </a:spcBef>
        <a:spcAft>
          <a:spcPct val="0"/>
        </a:spcAft>
        <a:buChar char="»"/>
        <a:defRPr sz="2200">
          <a:solidFill>
            <a:schemeClr val="tx1"/>
          </a:solidFill>
          <a:latin typeface="+mn-lt"/>
        </a:defRPr>
      </a:lvl6pPr>
      <a:lvl7pPr marL="3195638" indent="-254000" algn="l" defTabSz="1014413" rtl="0" eaLnBrk="1" fontAlgn="base" hangingPunct="1">
        <a:spcBef>
          <a:spcPct val="20000"/>
        </a:spcBef>
        <a:spcAft>
          <a:spcPct val="0"/>
        </a:spcAft>
        <a:buChar char="»"/>
        <a:defRPr sz="2200">
          <a:solidFill>
            <a:schemeClr val="tx1"/>
          </a:solidFill>
          <a:latin typeface="+mn-lt"/>
        </a:defRPr>
      </a:lvl7pPr>
      <a:lvl8pPr marL="3652838" indent="-254000" algn="l" defTabSz="1014413" rtl="0" eaLnBrk="1" fontAlgn="base" hangingPunct="1">
        <a:spcBef>
          <a:spcPct val="20000"/>
        </a:spcBef>
        <a:spcAft>
          <a:spcPct val="0"/>
        </a:spcAft>
        <a:buChar char="»"/>
        <a:defRPr sz="2200">
          <a:solidFill>
            <a:schemeClr val="tx1"/>
          </a:solidFill>
          <a:latin typeface="+mn-lt"/>
        </a:defRPr>
      </a:lvl8pPr>
      <a:lvl9pPr marL="4110038" indent="-254000" algn="l" defTabSz="1014413"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PERENCANAAN PEMBANGUNAN</a:t>
            </a:r>
            <a:endParaRPr lang="en-US" sz="4000" dirty="0"/>
          </a:p>
        </p:txBody>
      </p:sp>
      <p:sp>
        <p:nvSpPr>
          <p:cNvPr id="3" name="Subtitle 2"/>
          <p:cNvSpPr>
            <a:spLocks noGrp="1"/>
          </p:cNvSpPr>
          <p:nvPr>
            <p:ph type="subTitle" idx="1"/>
          </p:nvPr>
        </p:nvSpPr>
        <p:spPr/>
        <p:txBody>
          <a:bodyPr/>
          <a:lstStyle/>
          <a:p>
            <a:r>
              <a:rPr lang="en-US" dirty="0" err="1" smtClean="0"/>
              <a:t>Agus</a:t>
            </a:r>
            <a:r>
              <a:rPr lang="en-US" dirty="0" smtClean="0"/>
              <a:t> </a:t>
            </a:r>
            <a:r>
              <a:rPr lang="en-US" dirty="0" err="1" smtClean="0"/>
              <a:t>Sjafari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709" y="437333"/>
            <a:ext cx="8626475" cy="1000132"/>
          </a:xfrm>
        </p:spPr>
        <p:txBody>
          <a:bodyPr/>
          <a:lstStyle/>
          <a:p>
            <a:r>
              <a:rPr lang="es-ES" sz="3200" b="1" dirty="0">
                <a:solidFill>
                  <a:schemeClr val="tx2"/>
                </a:solidFill>
                <a:latin typeface="+mj-lt"/>
                <a:ea typeface="+mj-ea"/>
                <a:cs typeface="+mj-cs"/>
              </a:rPr>
              <a:t>APLIKASI: SISTEM PERENCANAAN PEMBANGUNAN NASIONAL INDONESIA</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p:txBody>
          <a:bodyPr/>
          <a:lstStyle/>
          <a:p>
            <a:r>
              <a:rPr lang="es-ES" sz="2800" dirty="0" err="1">
                <a:solidFill>
                  <a:schemeClr val="tx1"/>
                </a:solidFill>
                <a:latin typeface="+mn-lt"/>
                <a:ea typeface="+mn-ea"/>
                <a:cs typeface="+mn-cs"/>
              </a:rPr>
              <a:t>Perencanaan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pembangunan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nasional</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dari</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perspektif</a:t>
            </a:r>
            <a:r>
              <a:rPr lang="es-ES" sz="2800" dirty="0">
                <a:solidFill>
                  <a:schemeClr val="tx1"/>
                </a:solidFill>
                <a:latin typeface="+mn-lt"/>
                <a:ea typeface="+mn-ea"/>
                <a:cs typeface="+mn-cs"/>
              </a:rPr>
              <a:t> “</a:t>
            </a:r>
            <a:r>
              <a:rPr lang="es-ES" sz="2800" i="1" dirty="0">
                <a:solidFill>
                  <a:schemeClr val="tx1"/>
                </a:solidFill>
                <a:latin typeface="+mn-lt"/>
                <a:ea typeface="+mn-ea"/>
                <a:cs typeface="+mn-cs"/>
              </a:rPr>
              <a:t>top </a:t>
            </a:r>
            <a:r>
              <a:rPr lang="es-ES" sz="2800" i="1" dirty="0" err="1">
                <a:solidFill>
                  <a:schemeClr val="tx1"/>
                </a:solidFill>
                <a:latin typeface="+mn-lt"/>
                <a:ea typeface="+mn-ea"/>
                <a:cs typeface="+mn-cs"/>
              </a:rPr>
              <a:t>down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atau</a:t>
            </a:r>
            <a:r>
              <a:rPr lang="es-ES" sz="2800" dirty="0">
                <a:solidFill>
                  <a:schemeClr val="tx1"/>
                </a:solidFill>
                <a:latin typeface="+mn-lt"/>
                <a:ea typeface="+mn-ea"/>
                <a:cs typeface="+mn-cs"/>
              </a:rPr>
              <a:t> “</a:t>
            </a:r>
            <a:r>
              <a:rPr lang="es-ES" sz="2800" i="1" dirty="0">
                <a:solidFill>
                  <a:schemeClr val="tx1"/>
                </a:solidFill>
                <a:latin typeface="+mn-lt"/>
                <a:ea typeface="+mn-ea"/>
                <a:cs typeface="+mn-cs"/>
              </a:rPr>
              <a:t>central </a:t>
            </a:r>
            <a:r>
              <a:rPr lang="es-ES" sz="2800" i="1" dirty="0" err="1">
                <a:solidFill>
                  <a:schemeClr val="tx1"/>
                </a:solidFill>
                <a:latin typeface="+mn-lt"/>
                <a:ea typeface="+mn-ea"/>
                <a:cs typeface="+mn-cs"/>
              </a:rPr>
              <a:t>approach</a:t>
            </a:r>
            <a:r>
              <a:rPr lang="es-ES" sz="2800" dirty="0">
                <a:solidFill>
                  <a:schemeClr val="tx1"/>
                </a:solidFill>
                <a:latin typeface="+mn-lt"/>
                <a:ea typeface="+mn-ea"/>
                <a:cs typeface="+mn-cs"/>
              </a:rPr>
              <a:t>”  bisa </a:t>
            </a:r>
            <a:r>
              <a:rPr lang="es-ES" sz="2800" dirty="0" err="1">
                <a:solidFill>
                  <a:schemeClr val="tx1"/>
                </a:solidFill>
                <a:latin typeface="+mn-lt"/>
                <a:ea typeface="+mn-ea"/>
                <a:cs typeface="+mn-cs"/>
              </a:rPr>
              <a:t>dideskripsikan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sebagai</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berikut</a:t>
            </a:r>
            <a:r>
              <a:rPr lang="es-ES" sz="2800" dirty="0">
                <a:solidFill>
                  <a:schemeClr val="tx1"/>
                </a:solidFill>
                <a:latin typeface="+mn-lt"/>
                <a:ea typeface="+mn-ea"/>
                <a:cs typeface="+mn-cs"/>
              </a:rPr>
              <a:t> (LAN, 1993 </a:t>
            </a:r>
            <a:r>
              <a:rPr lang="es-ES" sz="2800" dirty="0" err="1">
                <a:solidFill>
                  <a:schemeClr val="tx1"/>
                </a:solidFill>
                <a:latin typeface="+mn-lt"/>
                <a:ea typeface="+mn-ea"/>
                <a:cs typeface="+mn-cs"/>
              </a:rPr>
              <a:t>dalam</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buku</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Sistem</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Administrasi</a:t>
            </a:r>
            <a:r>
              <a:rPr lang="es-ES" sz="2800" dirty="0">
                <a:solidFill>
                  <a:schemeClr val="tx1"/>
                </a:solidFill>
                <a:latin typeface="+mn-lt"/>
                <a:ea typeface="+mn-ea"/>
                <a:cs typeface="+mn-cs"/>
              </a:rPr>
              <a:t> Negara </a:t>
            </a:r>
            <a:r>
              <a:rPr lang="es-ES" sz="2800" dirty="0" err="1">
                <a:solidFill>
                  <a:schemeClr val="tx1"/>
                </a:solidFill>
                <a:latin typeface="+mn-lt"/>
                <a:ea typeface="+mn-ea"/>
                <a:cs typeface="+mn-cs"/>
              </a:rPr>
              <a:t>Republik</a:t>
            </a:r>
            <a:r>
              <a:rPr lang="es-ES" sz="2800" dirty="0">
                <a:solidFill>
                  <a:schemeClr val="tx1"/>
                </a:solidFill>
                <a:latin typeface="+mn-lt"/>
                <a:ea typeface="+mn-ea"/>
                <a:cs typeface="+mn-cs"/>
              </a:rPr>
              <a:t> Indonesia) :</a:t>
            </a:r>
            <a:endParaRPr lang="en-US" sz="2800" dirty="0">
              <a:solidFill>
                <a:schemeClr val="tx1"/>
              </a:solidFill>
              <a:latin typeface="+mn-lt"/>
              <a:ea typeface="+mn-ea"/>
              <a:cs typeface="+mn-cs"/>
            </a:endParaRPr>
          </a:p>
          <a:p>
            <a:pPr algn="ctr">
              <a:buNone/>
            </a:pPr>
            <a:r>
              <a:rPr lang="es-ES" sz="2800" b="1" dirty="0" err="1">
                <a:solidFill>
                  <a:schemeClr val="tx1"/>
                </a:solidFill>
                <a:latin typeface="+mn-lt"/>
                <a:ea typeface="+mn-ea"/>
                <a:cs typeface="+mn-cs"/>
              </a:rPr>
              <a:t>Rencana</a:t>
            </a:r>
            <a:r>
              <a:rPr lang="es-ES" sz="2800" b="1" dirty="0">
                <a:solidFill>
                  <a:schemeClr val="tx1"/>
                </a:solidFill>
                <a:latin typeface="+mn-lt"/>
                <a:ea typeface="+mn-ea"/>
                <a:cs typeface="+mn-cs"/>
              </a:rPr>
              <a:t> </a:t>
            </a:r>
            <a:r>
              <a:rPr lang="es-ES" sz="2800" b="1" dirty="0" err="1">
                <a:solidFill>
                  <a:schemeClr val="tx1"/>
                </a:solidFill>
                <a:latin typeface="+mn-lt"/>
                <a:ea typeface="+mn-ea"/>
                <a:cs typeface="+mn-cs"/>
              </a:rPr>
              <a:t>Jangka</a:t>
            </a:r>
            <a:r>
              <a:rPr lang="es-ES" sz="2800" b="1" dirty="0">
                <a:solidFill>
                  <a:schemeClr val="tx1"/>
                </a:solidFill>
                <a:latin typeface="+mn-lt"/>
                <a:ea typeface="+mn-ea"/>
                <a:cs typeface="+mn-cs"/>
              </a:rPr>
              <a:t> </a:t>
            </a:r>
            <a:r>
              <a:rPr lang="es-ES" sz="2800" b="1" dirty="0" err="1" smtClean="0">
                <a:solidFill>
                  <a:schemeClr val="tx1"/>
                </a:solidFill>
                <a:latin typeface="+mn-lt"/>
                <a:ea typeface="+mn-ea"/>
                <a:cs typeface="+mn-cs"/>
              </a:rPr>
              <a:t>Panjang</a:t>
            </a:r>
            <a:endParaRPr lang="es-ES" sz="2800" b="1" dirty="0" smtClean="0">
              <a:solidFill>
                <a:schemeClr val="tx1"/>
              </a:solidFill>
              <a:latin typeface="+mn-lt"/>
              <a:ea typeface="+mn-ea"/>
              <a:cs typeface="+mn-cs"/>
            </a:endParaRPr>
          </a:p>
          <a:p>
            <a:r>
              <a:rPr lang="es-ES" sz="2800" dirty="0" err="1">
                <a:solidFill>
                  <a:schemeClr val="tx1"/>
                </a:solidFill>
                <a:latin typeface="+mn-lt"/>
                <a:ea typeface="+mn-ea"/>
                <a:cs typeface="+mn-cs"/>
              </a:rPr>
              <a:t>Perencanaan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jangka</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panjang</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dalam</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pembangunan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nasional</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sebelum</a:t>
            </a:r>
            <a:r>
              <a:rPr lang="es-ES" sz="2800" dirty="0">
                <a:solidFill>
                  <a:schemeClr val="tx1"/>
                </a:solidFill>
                <a:latin typeface="+mn-lt"/>
                <a:ea typeface="+mn-ea"/>
                <a:cs typeface="+mn-cs"/>
              </a:rPr>
              <a:t> era </a:t>
            </a:r>
            <a:r>
              <a:rPr lang="es-ES" sz="2800" dirty="0" err="1">
                <a:solidFill>
                  <a:schemeClr val="tx1"/>
                </a:solidFill>
                <a:latin typeface="+mn-lt"/>
                <a:ea typeface="+mn-ea"/>
                <a:cs typeface="+mn-cs"/>
              </a:rPr>
              <a:t>reformasi</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dituangkan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dalam</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Garis-garis</a:t>
            </a:r>
            <a:r>
              <a:rPr lang="es-ES" sz="2800" dirty="0">
                <a:solidFill>
                  <a:schemeClr val="tx1"/>
                </a:solidFill>
                <a:latin typeface="+mn-lt"/>
                <a:ea typeface="+mn-ea"/>
                <a:cs typeface="+mn-cs"/>
              </a:rPr>
              <a:t> Besar </a:t>
            </a:r>
            <a:r>
              <a:rPr lang="es-ES" sz="2800" dirty="0" err="1">
                <a:solidFill>
                  <a:schemeClr val="tx1"/>
                </a:solidFill>
                <a:latin typeface="+mn-lt"/>
                <a:ea typeface="+mn-ea"/>
                <a:cs typeface="+mn-cs"/>
              </a:rPr>
              <a:t>Haluan</a:t>
            </a:r>
            <a:r>
              <a:rPr lang="es-ES" sz="2800" dirty="0">
                <a:solidFill>
                  <a:schemeClr val="tx1"/>
                </a:solidFill>
                <a:latin typeface="+mn-lt"/>
                <a:ea typeface="+mn-ea"/>
                <a:cs typeface="+mn-cs"/>
              </a:rPr>
              <a:t> Negara (GBHN) yang </a:t>
            </a:r>
            <a:r>
              <a:rPr lang="es-ES" sz="2800" dirty="0" err="1">
                <a:solidFill>
                  <a:schemeClr val="tx1"/>
                </a:solidFill>
                <a:latin typeface="+mn-lt"/>
                <a:ea typeface="+mn-ea"/>
                <a:cs typeface="+mn-cs"/>
              </a:rPr>
              <a:t>merupakan</a:t>
            </a:r>
            <a:r>
              <a:rPr lang="es-ES" sz="2800" dirty="0">
                <a:solidFill>
                  <a:schemeClr val="tx1"/>
                </a:solidFill>
                <a:latin typeface="+mn-lt"/>
                <a:ea typeface="+mn-ea"/>
                <a:cs typeface="+mn-cs"/>
              </a:rPr>
              <a:t> </a:t>
            </a:r>
            <a:r>
              <a:rPr lang="es-ES" sz="2800" dirty="0" err="1">
                <a:solidFill>
                  <a:schemeClr val="tx1"/>
                </a:solidFill>
                <a:latin typeface="+mn-lt"/>
                <a:ea typeface="+mn-ea"/>
                <a:cs typeface="+mn-cs"/>
              </a:rPr>
              <a:t>Ketetapan</a:t>
            </a:r>
            <a:r>
              <a:rPr lang="es-ES" sz="2800" dirty="0">
                <a:solidFill>
                  <a:schemeClr val="tx1"/>
                </a:solidFill>
                <a:latin typeface="+mn-lt"/>
                <a:ea typeface="+mn-ea"/>
                <a:cs typeface="+mn-cs"/>
              </a:rPr>
              <a:t> MPR.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err="1">
                <a:solidFill>
                  <a:schemeClr val="tx2"/>
                </a:solidFill>
                <a:latin typeface="+mj-lt"/>
                <a:ea typeface="+mj-ea"/>
                <a:cs typeface="+mj-cs"/>
              </a:rPr>
              <a:t>Rencana</a:t>
            </a:r>
            <a:r>
              <a:rPr lang="es-ES" b="1" dirty="0">
                <a:solidFill>
                  <a:schemeClr val="tx2"/>
                </a:solidFill>
                <a:latin typeface="+mj-lt"/>
                <a:ea typeface="+mj-ea"/>
                <a:cs typeface="+mj-cs"/>
              </a:rPr>
              <a:t> </a:t>
            </a:r>
            <a:r>
              <a:rPr lang="es-ES" b="1" dirty="0" err="1">
                <a:solidFill>
                  <a:schemeClr val="tx2"/>
                </a:solidFill>
                <a:latin typeface="+mj-lt"/>
                <a:ea typeface="+mj-ea"/>
                <a:cs typeface="+mj-cs"/>
              </a:rPr>
              <a:t>Jangka</a:t>
            </a:r>
            <a:r>
              <a:rPr lang="es-ES" b="1" dirty="0">
                <a:solidFill>
                  <a:schemeClr val="tx2"/>
                </a:solidFill>
                <a:latin typeface="+mj-lt"/>
                <a:ea typeface="+mj-ea"/>
                <a:cs typeface="+mj-cs"/>
              </a:rPr>
              <a:t> </a:t>
            </a:r>
            <a:r>
              <a:rPr lang="es-ES" b="1" dirty="0" err="1">
                <a:solidFill>
                  <a:schemeClr val="tx2"/>
                </a:solidFill>
                <a:latin typeface="+mj-lt"/>
                <a:ea typeface="+mj-ea"/>
                <a:cs typeface="+mj-cs"/>
              </a:rPr>
              <a:t>Menengah</a:t>
            </a:r>
            <a:endParaRPr lang="en-US" dirty="0"/>
          </a:p>
        </p:txBody>
      </p:sp>
      <p:sp>
        <p:nvSpPr>
          <p:cNvPr id="3" name="Content Placeholder 2"/>
          <p:cNvSpPr>
            <a:spLocks noGrp="1"/>
          </p:cNvSpPr>
          <p:nvPr>
            <p:ph idx="1"/>
          </p:nvPr>
        </p:nvSpPr>
        <p:spPr/>
        <p:txBody>
          <a:bodyPr/>
          <a:lstStyle/>
          <a:p>
            <a:r>
              <a:rPr lang="es-ES" sz="3200" dirty="0">
                <a:solidFill>
                  <a:schemeClr val="tx1"/>
                </a:solidFill>
                <a:latin typeface="+mn-lt"/>
                <a:ea typeface="+mn-ea"/>
                <a:cs typeface="+mn-cs"/>
              </a:rPr>
              <a:t>Pada </a:t>
            </a:r>
            <a:r>
              <a:rPr lang="es-ES" sz="3200" dirty="0" err="1">
                <a:solidFill>
                  <a:schemeClr val="tx1"/>
                </a:solidFill>
                <a:latin typeface="+mn-lt"/>
                <a:ea typeface="+mn-ea"/>
                <a:cs typeface="+mn-cs"/>
              </a:rPr>
              <a:t>Pola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Umum</a:t>
            </a:r>
            <a:r>
              <a:rPr lang="es-ES" sz="3200" dirty="0">
                <a:solidFill>
                  <a:schemeClr val="tx1"/>
                </a:solidFill>
                <a:latin typeface="+mn-lt"/>
                <a:ea typeface="+mn-ea"/>
                <a:cs typeface="+mn-cs"/>
              </a:rPr>
              <a:t> Pelita </a:t>
            </a:r>
            <a:r>
              <a:rPr lang="es-ES" sz="3200" dirty="0" err="1">
                <a:solidFill>
                  <a:schemeClr val="tx1"/>
                </a:solidFill>
                <a:latin typeface="+mn-lt"/>
                <a:ea typeface="+mn-ea"/>
                <a:cs typeface="+mn-cs"/>
              </a:rPr>
              <a:t>digariskan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tujuan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prioritas</a:t>
            </a:r>
            <a:r>
              <a:rPr lang="es-ES" sz="3200" dirty="0">
                <a:solidFill>
                  <a:schemeClr val="tx1"/>
                </a:solidFill>
                <a:latin typeface="+mn-lt"/>
                <a:ea typeface="+mn-ea"/>
                <a:cs typeface="+mn-cs"/>
              </a:rPr>
              <a:t> dan </a:t>
            </a:r>
            <a:r>
              <a:rPr lang="es-ES" sz="3200" dirty="0" err="1">
                <a:solidFill>
                  <a:schemeClr val="tx1"/>
                </a:solidFill>
                <a:latin typeface="+mn-lt"/>
                <a:ea typeface="+mn-ea"/>
                <a:cs typeface="+mn-cs"/>
              </a:rPr>
              <a:t>arah</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kebijaksanaan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pembangunan</a:t>
            </a:r>
            <a:r>
              <a:rPr lang="es-ES" sz="3200" dirty="0">
                <a:solidFill>
                  <a:schemeClr val="tx1"/>
                </a:solidFill>
                <a:latin typeface="+mn-lt"/>
                <a:ea typeface="+mn-ea"/>
                <a:cs typeface="+mn-cs"/>
              </a:rPr>
              <a:t> secara </a:t>
            </a:r>
            <a:r>
              <a:rPr lang="es-ES" sz="3200" dirty="0" err="1">
                <a:solidFill>
                  <a:schemeClr val="tx1"/>
                </a:solidFill>
                <a:latin typeface="+mn-lt"/>
                <a:ea typeface="+mn-ea"/>
                <a:cs typeface="+mn-cs"/>
              </a:rPr>
              <a:t>umum</a:t>
            </a:r>
            <a:r>
              <a:rPr lang="es-ES" sz="3200" dirty="0">
                <a:solidFill>
                  <a:schemeClr val="tx1"/>
                </a:solidFill>
                <a:latin typeface="+mn-lt"/>
                <a:ea typeface="+mn-ea"/>
                <a:cs typeface="+mn-cs"/>
              </a:rPr>
              <a:t> dan </a:t>
            </a:r>
            <a:r>
              <a:rPr lang="es-ES" sz="3200" dirty="0" err="1">
                <a:solidFill>
                  <a:schemeClr val="tx1"/>
                </a:solidFill>
                <a:latin typeface="+mn-lt"/>
                <a:ea typeface="+mn-ea"/>
                <a:cs typeface="+mn-cs"/>
              </a:rPr>
              <a:t>dalam</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bidang-bidang</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serta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sektor-sektor</a:t>
            </a:r>
            <a:r>
              <a:rPr lang="es-ES" sz="3200" dirty="0">
                <a:solidFill>
                  <a:schemeClr val="tx1"/>
                </a:solidFill>
                <a:latin typeface="+mn-lt"/>
                <a:ea typeface="+mn-ea"/>
                <a:cs typeface="+mn-cs"/>
              </a:rPr>
              <a:t>. </a:t>
            </a:r>
            <a:endParaRPr lang="es-ES" sz="3200" dirty="0" smtClean="0">
              <a:solidFill>
                <a:schemeClr val="tx1"/>
              </a:solidFill>
              <a:latin typeface="+mn-lt"/>
              <a:ea typeface="+mn-ea"/>
              <a:cs typeface="+mn-cs"/>
            </a:endParaRPr>
          </a:p>
          <a:p>
            <a:pPr algn="ctr">
              <a:buNone/>
            </a:pPr>
            <a:r>
              <a:rPr lang="es-ES" sz="3200" b="1" dirty="0" err="1">
                <a:solidFill>
                  <a:schemeClr val="tx1"/>
                </a:solidFill>
                <a:latin typeface="+mn-lt"/>
                <a:ea typeface="+mn-ea"/>
                <a:cs typeface="+mn-cs"/>
              </a:rPr>
              <a:t>Rencana</a:t>
            </a:r>
            <a:r>
              <a:rPr lang="es-ES" sz="3200" b="1" dirty="0">
                <a:solidFill>
                  <a:schemeClr val="tx1"/>
                </a:solidFill>
                <a:latin typeface="+mn-lt"/>
                <a:ea typeface="+mn-ea"/>
                <a:cs typeface="+mn-cs"/>
              </a:rPr>
              <a:t> </a:t>
            </a:r>
            <a:r>
              <a:rPr lang="es-ES" sz="3200" b="1" dirty="0" err="1">
                <a:solidFill>
                  <a:schemeClr val="tx1"/>
                </a:solidFill>
                <a:latin typeface="+mn-lt"/>
                <a:ea typeface="+mn-ea"/>
                <a:cs typeface="+mn-cs"/>
              </a:rPr>
              <a:t>Pembangunan</a:t>
            </a:r>
            <a:r>
              <a:rPr lang="es-ES" sz="3200" b="1" dirty="0">
                <a:solidFill>
                  <a:schemeClr val="tx1"/>
                </a:solidFill>
                <a:latin typeface="+mn-lt"/>
                <a:ea typeface="+mn-ea"/>
                <a:cs typeface="+mn-cs"/>
              </a:rPr>
              <a:t>  </a:t>
            </a:r>
            <a:r>
              <a:rPr lang="es-ES" sz="3200" b="1" dirty="0" err="1" smtClean="0">
                <a:solidFill>
                  <a:schemeClr val="tx1"/>
                </a:solidFill>
                <a:latin typeface="+mn-lt"/>
                <a:ea typeface="+mn-ea"/>
                <a:cs typeface="+mn-cs"/>
              </a:rPr>
              <a:t>Daerah</a:t>
            </a:r>
            <a:endParaRPr lang="es-ES" sz="3200" b="1" dirty="0" smtClean="0">
              <a:solidFill>
                <a:schemeClr val="tx1"/>
              </a:solidFill>
              <a:latin typeface="+mn-lt"/>
              <a:ea typeface="+mn-ea"/>
              <a:cs typeface="+mn-cs"/>
            </a:endParaRPr>
          </a:p>
          <a:p>
            <a:r>
              <a:rPr lang="es-ES" sz="3200" dirty="0" err="1">
                <a:solidFill>
                  <a:schemeClr val="tx1"/>
                </a:solidFill>
                <a:latin typeface="+mn-lt"/>
                <a:ea typeface="+mn-ea"/>
                <a:cs typeface="+mn-cs"/>
              </a:rPr>
              <a:t>Dari</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rencana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jangka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menengah</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Repelita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diadakan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pembagian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kedalam</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sektor-sektor</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pembangunan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maupun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kedalam</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rencana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pembangunan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wilayah-wilayah</a:t>
            </a:r>
            <a:r>
              <a:rPr lang="es-ES" sz="3200" dirty="0">
                <a:solidFill>
                  <a:schemeClr val="tx1"/>
                </a:solidFill>
                <a:latin typeface="+mn-lt"/>
                <a:ea typeface="+mn-ea"/>
                <a:cs typeface="+mn-cs"/>
              </a:rPr>
              <a:t> / </a:t>
            </a:r>
            <a:r>
              <a:rPr lang="es-ES" sz="3200" dirty="0" err="1">
                <a:solidFill>
                  <a:schemeClr val="tx1"/>
                </a:solidFill>
                <a:latin typeface="+mn-lt"/>
                <a:ea typeface="+mn-ea"/>
                <a:cs typeface="+mn-cs"/>
              </a:rPr>
              <a:t>propinsi</a:t>
            </a:r>
            <a:r>
              <a:rPr lang="es-ES" sz="3200" dirty="0">
                <a:solidFill>
                  <a:schemeClr val="tx1"/>
                </a:solidFill>
                <a:latin typeface="+mn-lt"/>
                <a:ea typeface="+mn-ea"/>
                <a:cs typeface="+mn-cs"/>
              </a:rPr>
              <a:t>.</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err="1">
                <a:solidFill>
                  <a:schemeClr val="tx2"/>
                </a:solidFill>
                <a:latin typeface="+mj-lt"/>
                <a:ea typeface="+mj-ea"/>
                <a:cs typeface="+mj-cs"/>
              </a:rPr>
              <a:t>Rencana</a:t>
            </a:r>
            <a:r>
              <a:rPr lang="es-ES" b="1" dirty="0">
                <a:solidFill>
                  <a:schemeClr val="tx2"/>
                </a:solidFill>
                <a:latin typeface="+mj-lt"/>
                <a:ea typeface="+mj-ea"/>
                <a:cs typeface="+mj-cs"/>
              </a:rPr>
              <a:t> </a:t>
            </a:r>
            <a:r>
              <a:rPr lang="es-ES" b="1" dirty="0" err="1">
                <a:solidFill>
                  <a:schemeClr val="tx2"/>
                </a:solidFill>
                <a:latin typeface="+mj-lt"/>
                <a:ea typeface="+mj-ea"/>
                <a:cs typeface="+mj-cs"/>
              </a:rPr>
              <a:t>Pembangunan</a:t>
            </a:r>
            <a:r>
              <a:rPr lang="es-ES" b="1" dirty="0">
                <a:solidFill>
                  <a:schemeClr val="tx2"/>
                </a:solidFill>
                <a:latin typeface="+mj-lt"/>
                <a:ea typeface="+mj-ea"/>
                <a:cs typeface="+mj-cs"/>
              </a:rPr>
              <a:t> </a:t>
            </a:r>
            <a:r>
              <a:rPr lang="es-ES" b="1" dirty="0" err="1">
                <a:solidFill>
                  <a:schemeClr val="tx2"/>
                </a:solidFill>
                <a:latin typeface="+mj-lt"/>
                <a:ea typeface="+mj-ea"/>
                <a:cs typeface="+mj-cs"/>
              </a:rPr>
              <a:t>Tahunan</a:t>
            </a:r>
            <a:endParaRPr lang="en-US" dirty="0"/>
          </a:p>
        </p:txBody>
      </p:sp>
      <p:sp>
        <p:nvSpPr>
          <p:cNvPr id="3" name="Content Placeholder 2"/>
          <p:cNvSpPr>
            <a:spLocks noGrp="1"/>
          </p:cNvSpPr>
          <p:nvPr>
            <p:ph idx="1"/>
          </p:nvPr>
        </p:nvSpPr>
        <p:spPr/>
        <p:txBody>
          <a:bodyPr/>
          <a:lstStyle/>
          <a:p>
            <a:r>
              <a:rPr lang="es-ES" sz="2600" dirty="0" err="1">
                <a:solidFill>
                  <a:schemeClr val="tx1"/>
                </a:solidFill>
                <a:latin typeface="+mn-lt"/>
                <a:ea typeface="+mn-ea"/>
                <a:cs typeface="+mn-cs"/>
              </a:rPr>
              <a:t>Perencanaan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pembangunan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tahunan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tercermin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dalam</a:t>
            </a:r>
            <a:r>
              <a:rPr lang="es-ES" sz="2600" dirty="0">
                <a:solidFill>
                  <a:schemeClr val="tx1"/>
                </a:solidFill>
                <a:latin typeface="+mn-lt"/>
                <a:ea typeface="+mn-ea"/>
                <a:cs typeface="+mn-cs"/>
              </a:rPr>
              <a:t> APBN (</a:t>
            </a:r>
            <a:r>
              <a:rPr lang="es-ES" sz="2600" dirty="0" err="1">
                <a:solidFill>
                  <a:schemeClr val="tx1"/>
                </a:solidFill>
                <a:latin typeface="+mn-lt"/>
                <a:ea typeface="+mn-ea"/>
                <a:cs typeface="+mn-cs"/>
              </a:rPr>
              <a:t>Anggaran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Pendapatan</a:t>
            </a:r>
            <a:r>
              <a:rPr lang="es-ES" sz="2600" dirty="0">
                <a:solidFill>
                  <a:schemeClr val="tx1"/>
                </a:solidFill>
                <a:latin typeface="+mn-lt"/>
                <a:ea typeface="+mn-ea"/>
                <a:cs typeface="+mn-cs"/>
              </a:rPr>
              <a:t> dan </a:t>
            </a:r>
            <a:r>
              <a:rPr lang="es-ES" sz="2600" dirty="0" err="1">
                <a:solidFill>
                  <a:schemeClr val="tx1"/>
                </a:solidFill>
                <a:latin typeface="+mn-lt"/>
                <a:ea typeface="+mn-ea"/>
                <a:cs typeface="+mn-cs"/>
              </a:rPr>
              <a:t>Belanja</a:t>
            </a:r>
            <a:r>
              <a:rPr lang="es-ES" sz="2600" dirty="0">
                <a:solidFill>
                  <a:schemeClr val="tx1"/>
                </a:solidFill>
                <a:latin typeface="+mn-lt"/>
                <a:ea typeface="+mn-ea"/>
                <a:cs typeface="+mn-cs"/>
              </a:rPr>
              <a:t> Negara).  </a:t>
            </a:r>
            <a:r>
              <a:rPr lang="es-ES" sz="2600" dirty="0" err="1">
                <a:solidFill>
                  <a:schemeClr val="tx1"/>
                </a:solidFill>
                <a:latin typeface="+mn-lt"/>
                <a:ea typeface="+mn-ea"/>
                <a:cs typeface="+mn-cs"/>
              </a:rPr>
              <a:t>Perencanaan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tahunan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merupakan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penjabaran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dari</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Repelita</a:t>
            </a:r>
            <a:r>
              <a:rPr lang="es-ES" sz="2600" dirty="0">
                <a:solidFill>
                  <a:schemeClr val="tx1"/>
                </a:solidFill>
                <a:latin typeface="+mn-lt"/>
                <a:ea typeface="+mn-ea"/>
                <a:cs typeface="+mn-cs"/>
              </a:rPr>
              <a:t>. </a:t>
            </a:r>
            <a:endParaRPr lang="es-ES" sz="2600" dirty="0" smtClean="0">
              <a:solidFill>
                <a:schemeClr val="tx1"/>
              </a:solidFill>
              <a:latin typeface="+mn-lt"/>
              <a:ea typeface="+mn-ea"/>
              <a:cs typeface="+mn-cs"/>
            </a:endParaRPr>
          </a:p>
          <a:p>
            <a:pPr algn="ctr">
              <a:buNone/>
            </a:pPr>
            <a:r>
              <a:rPr lang="es-ES" sz="2600" b="1" dirty="0" err="1">
                <a:solidFill>
                  <a:schemeClr val="tx1"/>
                </a:solidFill>
                <a:latin typeface="+mn-lt"/>
                <a:ea typeface="+mn-ea"/>
                <a:cs typeface="+mn-cs"/>
              </a:rPr>
              <a:t>Perencanaan</a:t>
            </a:r>
            <a:r>
              <a:rPr lang="es-ES" sz="2600" b="1" dirty="0">
                <a:solidFill>
                  <a:schemeClr val="tx1"/>
                </a:solidFill>
                <a:latin typeface="+mn-lt"/>
                <a:ea typeface="+mn-ea"/>
                <a:cs typeface="+mn-cs"/>
              </a:rPr>
              <a:t> </a:t>
            </a:r>
            <a:r>
              <a:rPr lang="es-ES" sz="2600" b="1" dirty="0" err="1">
                <a:solidFill>
                  <a:schemeClr val="tx1"/>
                </a:solidFill>
                <a:latin typeface="+mn-lt"/>
                <a:ea typeface="+mn-ea"/>
                <a:cs typeface="+mn-cs"/>
              </a:rPr>
              <a:t>Pembangunan</a:t>
            </a:r>
            <a:r>
              <a:rPr lang="es-ES" sz="2600" b="1" dirty="0">
                <a:solidFill>
                  <a:schemeClr val="tx1"/>
                </a:solidFill>
                <a:latin typeface="+mn-lt"/>
                <a:ea typeface="+mn-ea"/>
                <a:cs typeface="+mn-cs"/>
              </a:rPr>
              <a:t> secara “</a:t>
            </a:r>
            <a:r>
              <a:rPr lang="es-ES" sz="2600" b="1" i="1" dirty="0" err="1">
                <a:solidFill>
                  <a:schemeClr val="tx1"/>
                </a:solidFill>
                <a:latin typeface="+mn-lt"/>
                <a:ea typeface="+mn-ea"/>
                <a:cs typeface="+mn-cs"/>
              </a:rPr>
              <a:t>bottom</a:t>
            </a:r>
            <a:r>
              <a:rPr lang="es-ES" sz="2600" b="1" i="1" dirty="0">
                <a:solidFill>
                  <a:schemeClr val="tx1"/>
                </a:solidFill>
                <a:latin typeface="+mn-lt"/>
                <a:ea typeface="+mn-ea"/>
                <a:cs typeface="+mn-cs"/>
              </a:rPr>
              <a:t> up</a:t>
            </a:r>
            <a:r>
              <a:rPr lang="es-ES" sz="2600" b="1" dirty="0" smtClean="0">
                <a:solidFill>
                  <a:schemeClr val="tx1"/>
                </a:solidFill>
                <a:latin typeface="+mn-lt"/>
                <a:ea typeface="+mn-ea"/>
                <a:cs typeface="+mn-cs"/>
              </a:rPr>
              <a:t>”</a:t>
            </a:r>
          </a:p>
          <a:p>
            <a:r>
              <a:rPr lang="es-ES" sz="2600" dirty="0" err="1">
                <a:solidFill>
                  <a:schemeClr val="tx1"/>
                </a:solidFill>
                <a:latin typeface="+mn-lt"/>
                <a:ea typeface="+mn-ea"/>
                <a:cs typeface="+mn-cs"/>
              </a:rPr>
              <a:t>Mekanisme</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perencanaan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dengan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pendekatan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sebaliknya</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yaitu</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perencanaan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pembangunan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dari</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segi</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pendekatan</a:t>
            </a:r>
            <a:r>
              <a:rPr lang="es-ES" sz="2600" dirty="0">
                <a:solidFill>
                  <a:schemeClr val="tx1"/>
                </a:solidFill>
                <a:latin typeface="+mn-lt"/>
                <a:ea typeface="+mn-ea"/>
                <a:cs typeface="+mn-cs"/>
              </a:rPr>
              <a:t> “</a:t>
            </a:r>
            <a:r>
              <a:rPr lang="es-ES" sz="2600" i="1" dirty="0" err="1">
                <a:solidFill>
                  <a:schemeClr val="tx1"/>
                </a:solidFill>
                <a:latin typeface="+mn-lt"/>
                <a:ea typeface="+mn-ea"/>
                <a:cs typeface="+mn-cs"/>
              </a:rPr>
              <a:t>bottom</a:t>
            </a:r>
            <a:r>
              <a:rPr lang="es-ES" sz="2600" i="1" dirty="0">
                <a:solidFill>
                  <a:schemeClr val="tx1"/>
                </a:solidFill>
                <a:latin typeface="+mn-lt"/>
                <a:ea typeface="+mn-ea"/>
                <a:cs typeface="+mn-cs"/>
              </a:rPr>
              <a:t>-up</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atau</a:t>
            </a:r>
            <a:r>
              <a:rPr lang="es-ES" sz="2600" dirty="0">
                <a:solidFill>
                  <a:schemeClr val="tx1"/>
                </a:solidFill>
                <a:latin typeface="+mn-lt"/>
                <a:ea typeface="+mn-ea"/>
                <a:cs typeface="+mn-cs"/>
              </a:rPr>
              <a:t> “</a:t>
            </a:r>
            <a:r>
              <a:rPr lang="es-ES" sz="2600" i="1" dirty="0">
                <a:solidFill>
                  <a:schemeClr val="tx1"/>
                </a:solidFill>
                <a:latin typeface="+mn-lt"/>
                <a:ea typeface="+mn-ea"/>
                <a:cs typeface="+mn-cs"/>
              </a:rPr>
              <a:t>local </a:t>
            </a:r>
            <a:r>
              <a:rPr lang="es-ES" sz="2600" i="1" dirty="0" err="1">
                <a:solidFill>
                  <a:schemeClr val="tx1"/>
                </a:solidFill>
                <a:latin typeface="+mn-lt"/>
                <a:ea typeface="+mn-ea"/>
                <a:cs typeface="+mn-cs"/>
              </a:rPr>
              <a:t>approach</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dalam</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system</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perencanaan</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pembangunan</a:t>
            </a:r>
            <a:r>
              <a:rPr lang="es-ES" sz="2600" dirty="0">
                <a:solidFill>
                  <a:schemeClr val="tx1"/>
                </a:solidFill>
                <a:latin typeface="+mn-lt"/>
                <a:ea typeface="+mn-ea"/>
                <a:cs typeface="+mn-cs"/>
              </a:rPr>
              <a:t> Indonesia juga </a:t>
            </a:r>
            <a:r>
              <a:rPr lang="es-ES" sz="2600" dirty="0" err="1">
                <a:solidFill>
                  <a:schemeClr val="tx1"/>
                </a:solidFill>
                <a:latin typeface="+mn-lt"/>
                <a:ea typeface="+mn-ea"/>
                <a:cs typeface="+mn-cs"/>
              </a:rPr>
              <a:t>memperoleh</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tempat</a:t>
            </a:r>
            <a:r>
              <a:rPr lang="es-ES" sz="2600" dirty="0">
                <a:solidFill>
                  <a:schemeClr val="tx1"/>
                </a:solidFill>
                <a:latin typeface="+mn-lt"/>
                <a:ea typeface="+mn-ea"/>
                <a:cs typeface="+mn-cs"/>
              </a:rPr>
              <a:t> dan </a:t>
            </a:r>
            <a:r>
              <a:rPr lang="es-ES" sz="2600" dirty="0" err="1">
                <a:solidFill>
                  <a:schemeClr val="tx1"/>
                </a:solidFill>
                <a:latin typeface="+mn-lt"/>
                <a:ea typeface="+mn-ea"/>
                <a:cs typeface="+mn-cs"/>
              </a:rPr>
              <a:t>sudah</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ada</a:t>
            </a:r>
            <a:r>
              <a:rPr lang="es-ES" sz="2600" dirty="0">
                <a:solidFill>
                  <a:schemeClr val="tx1"/>
                </a:solidFill>
                <a:latin typeface="+mn-lt"/>
                <a:ea typeface="+mn-ea"/>
                <a:cs typeface="+mn-cs"/>
              </a:rPr>
              <a:t> </a:t>
            </a:r>
            <a:r>
              <a:rPr lang="es-ES" sz="2600" dirty="0" err="1">
                <a:solidFill>
                  <a:schemeClr val="tx1"/>
                </a:solidFill>
                <a:latin typeface="+mn-lt"/>
                <a:ea typeface="+mn-ea"/>
                <a:cs typeface="+mn-cs"/>
              </a:rPr>
              <a:t>mekanisme</a:t>
            </a:r>
            <a:r>
              <a:rPr lang="es-ES" sz="2600" dirty="0">
                <a:solidFill>
                  <a:schemeClr val="tx1"/>
                </a:solidFill>
                <a:latin typeface="+mn-lt"/>
                <a:ea typeface="+mn-ea"/>
                <a:cs typeface="+mn-cs"/>
              </a:rPr>
              <a:t> dan </a:t>
            </a:r>
            <a:r>
              <a:rPr lang="es-ES" sz="2600" dirty="0" err="1">
                <a:solidFill>
                  <a:schemeClr val="tx1"/>
                </a:solidFill>
                <a:latin typeface="+mn-lt"/>
                <a:ea typeface="+mn-ea"/>
                <a:cs typeface="+mn-cs"/>
              </a:rPr>
              <a:t>aturannya</a:t>
            </a:r>
            <a:r>
              <a:rPr lang="es-ES" sz="2600" dirty="0">
                <a:solidFill>
                  <a:schemeClr val="tx1"/>
                </a:solidFill>
                <a:latin typeface="+mn-lt"/>
                <a:ea typeface="+mn-ea"/>
                <a:cs typeface="+mn-cs"/>
              </a:rPr>
              <a:t>. </a:t>
            </a:r>
            <a:endParaRPr lang="en-US" sz="2600" dirty="0">
              <a:solidFill>
                <a:schemeClr val="tx1"/>
              </a:solidFill>
              <a:latin typeface="+mn-lt"/>
              <a:ea typeface="+mn-ea"/>
              <a:cs typeface="+mn-cs"/>
            </a:endParaRP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147" y="508771"/>
            <a:ext cx="8626475" cy="1071570"/>
          </a:xfrm>
        </p:spPr>
        <p:txBody>
          <a:bodyPr/>
          <a:lstStyle/>
          <a:p>
            <a:r>
              <a:rPr lang="fi-FI" sz="3600" b="1" dirty="0">
                <a:solidFill>
                  <a:schemeClr val="tx2"/>
                </a:solidFill>
                <a:latin typeface="+mj-lt"/>
                <a:ea typeface="+mj-ea"/>
                <a:cs typeface="+mj-cs"/>
              </a:rPr>
              <a:t>SISTEM PERENCANAAN PADA PEMBANGUNAN MASYARAKAT</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p:txBody>
          <a:bodyPr/>
          <a:lstStyle/>
          <a:p>
            <a:pPr lvl="0">
              <a:buNone/>
            </a:pPr>
            <a:r>
              <a:rPr lang="en-GB" b="1" dirty="0">
                <a:solidFill>
                  <a:schemeClr val="tx1"/>
                </a:solidFill>
                <a:latin typeface="+mn-lt"/>
                <a:ea typeface="+mn-ea"/>
                <a:cs typeface="+mn-cs"/>
              </a:rPr>
              <a:t>Community </a:t>
            </a:r>
            <a:r>
              <a:rPr lang="en-GB" b="1" dirty="0" smtClean="0">
                <a:solidFill>
                  <a:schemeClr val="tx1"/>
                </a:solidFill>
                <a:latin typeface="+mn-lt"/>
                <a:ea typeface="+mn-ea"/>
                <a:cs typeface="+mn-cs"/>
              </a:rPr>
              <a:t>Development</a:t>
            </a:r>
          </a:p>
          <a:p>
            <a:r>
              <a:rPr lang="en-GB" sz="2900" i="1" dirty="0">
                <a:solidFill>
                  <a:schemeClr val="tx1"/>
                </a:solidFill>
                <a:latin typeface="+mn-lt"/>
                <a:ea typeface="+mn-ea"/>
                <a:cs typeface="+mn-cs"/>
              </a:rPr>
              <a:t>Community development</a:t>
            </a:r>
            <a:r>
              <a:rPr lang="en-GB" sz="2900" dirty="0">
                <a:solidFill>
                  <a:schemeClr val="tx1"/>
                </a:solidFill>
                <a:latin typeface="+mn-lt"/>
                <a:ea typeface="+mn-ea"/>
                <a:cs typeface="+mn-cs"/>
              </a:rPr>
              <a:t> (CD) </a:t>
            </a:r>
            <a:r>
              <a:rPr lang="en-GB" sz="2900" dirty="0" err="1">
                <a:solidFill>
                  <a:schemeClr val="tx1"/>
                </a:solidFill>
                <a:latin typeface="+mn-lt"/>
                <a:ea typeface="+mn-ea"/>
                <a:cs typeface="+mn-cs"/>
              </a:rPr>
              <a:t>atau</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pembangunan</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masyarakat</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bisa</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dilihat</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dari</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beberapa</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bentuk</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Menurut</a:t>
            </a:r>
            <a:r>
              <a:rPr lang="en-GB" sz="2900" dirty="0">
                <a:solidFill>
                  <a:schemeClr val="tx1"/>
                </a:solidFill>
                <a:latin typeface="+mn-lt"/>
                <a:ea typeface="+mn-ea"/>
                <a:cs typeface="+mn-cs"/>
              </a:rPr>
              <a:t> Irwin T. Sanders (1958) </a:t>
            </a:r>
            <a:r>
              <a:rPr lang="en-GB" sz="2900" dirty="0" err="1">
                <a:solidFill>
                  <a:schemeClr val="tx1"/>
                </a:solidFill>
                <a:latin typeface="+mn-lt"/>
                <a:ea typeface="+mn-ea"/>
                <a:cs typeface="+mn-cs"/>
              </a:rPr>
              <a:t>dalam</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bukunya</a:t>
            </a:r>
            <a:r>
              <a:rPr lang="en-GB" sz="2900" dirty="0">
                <a:solidFill>
                  <a:schemeClr val="tx1"/>
                </a:solidFill>
                <a:latin typeface="+mn-lt"/>
                <a:ea typeface="+mn-ea"/>
                <a:cs typeface="+mn-cs"/>
              </a:rPr>
              <a:t> </a:t>
            </a:r>
            <a:r>
              <a:rPr lang="en-GB" sz="2900" i="1" dirty="0">
                <a:solidFill>
                  <a:schemeClr val="tx1"/>
                </a:solidFill>
                <a:latin typeface="+mn-lt"/>
                <a:ea typeface="+mn-ea"/>
                <a:cs typeface="+mn-cs"/>
              </a:rPr>
              <a:t>The Community : An Introduction to Social System,</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disebutkan</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bahwa</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terdapat</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empat</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cara</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melihat</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konsep</a:t>
            </a:r>
            <a:r>
              <a:rPr lang="en-GB" sz="2900" dirty="0">
                <a:solidFill>
                  <a:schemeClr val="tx1"/>
                </a:solidFill>
                <a:latin typeface="+mn-lt"/>
                <a:ea typeface="+mn-ea"/>
                <a:cs typeface="+mn-cs"/>
              </a:rPr>
              <a:t> CD </a:t>
            </a:r>
            <a:r>
              <a:rPr lang="en-GB" sz="2900" dirty="0" err="1">
                <a:solidFill>
                  <a:schemeClr val="tx1"/>
                </a:solidFill>
                <a:latin typeface="+mn-lt"/>
                <a:ea typeface="+mn-ea"/>
                <a:cs typeface="+mn-cs"/>
              </a:rPr>
              <a:t>yaitu</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sebagai</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sebuah</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proses</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sebagai</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sebuah</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metode</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sebagai</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sebuah</a:t>
            </a:r>
            <a:r>
              <a:rPr lang="en-GB" sz="2900" dirty="0">
                <a:solidFill>
                  <a:schemeClr val="tx1"/>
                </a:solidFill>
                <a:latin typeface="+mn-lt"/>
                <a:ea typeface="+mn-ea"/>
                <a:cs typeface="+mn-cs"/>
              </a:rPr>
              <a:t> program, </a:t>
            </a:r>
            <a:r>
              <a:rPr lang="en-GB" sz="2900" dirty="0" err="1">
                <a:solidFill>
                  <a:schemeClr val="tx1"/>
                </a:solidFill>
                <a:latin typeface="+mn-lt"/>
                <a:ea typeface="+mn-ea"/>
                <a:cs typeface="+mn-cs"/>
              </a:rPr>
              <a:t>dan</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sebagai</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sebuah</a:t>
            </a:r>
            <a:r>
              <a:rPr lang="en-GB" sz="2900" dirty="0">
                <a:solidFill>
                  <a:schemeClr val="tx1"/>
                </a:solidFill>
                <a:latin typeface="+mn-lt"/>
                <a:ea typeface="+mn-ea"/>
                <a:cs typeface="+mn-cs"/>
              </a:rPr>
              <a:t> </a:t>
            </a:r>
            <a:r>
              <a:rPr lang="en-GB" sz="2900" dirty="0" err="1">
                <a:solidFill>
                  <a:schemeClr val="tx1"/>
                </a:solidFill>
                <a:latin typeface="+mn-lt"/>
                <a:ea typeface="+mn-ea"/>
                <a:cs typeface="+mn-cs"/>
              </a:rPr>
              <a:t>gerakan</a:t>
            </a:r>
            <a:r>
              <a:rPr lang="en-GB" sz="2900" dirty="0">
                <a:solidFill>
                  <a:schemeClr val="tx1"/>
                </a:solidFill>
                <a:latin typeface="+mn-lt"/>
                <a:ea typeface="+mn-ea"/>
                <a:cs typeface="+mn-cs"/>
              </a:rPr>
              <a:t>.  </a:t>
            </a:r>
            <a:endParaRPr lang="en-US" sz="2900" dirty="0">
              <a:solidFill>
                <a:schemeClr val="tx1"/>
              </a:solidFill>
              <a:latin typeface="+mn-lt"/>
              <a:ea typeface="+mn-ea"/>
              <a:cs typeface="+mn-cs"/>
            </a:endParaRPr>
          </a:p>
          <a:p>
            <a:pPr lvl="0">
              <a:buNone/>
            </a:pPr>
            <a:endParaRPr lang="en-US" sz="2900" dirty="0">
              <a:solidFill>
                <a:schemeClr val="tx1"/>
              </a:solidFill>
              <a:latin typeface="+mn-lt"/>
              <a:ea typeface="+mn-ea"/>
              <a:cs typeface="+mn-cs"/>
            </a:endParaRPr>
          </a:p>
          <a:p>
            <a:endParaRPr lang="en-US" sz="2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626475" cy="856437"/>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1524000" y="1366027"/>
            <a:ext cx="8474075" cy="5491973"/>
          </a:xfrm>
        </p:spPr>
        <p:txBody>
          <a:bodyPr/>
          <a:lstStyle/>
          <a:p>
            <a:r>
              <a:rPr lang="en-GB" sz="2500" dirty="0">
                <a:solidFill>
                  <a:schemeClr val="tx1"/>
                </a:solidFill>
                <a:latin typeface="+mn-lt"/>
                <a:ea typeface="+mn-ea"/>
                <a:cs typeface="+mn-cs"/>
              </a:rPr>
              <a:t>CD </a:t>
            </a:r>
            <a:r>
              <a:rPr lang="en-GB" sz="2500" dirty="0" err="1">
                <a:solidFill>
                  <a:schemeClr val="tx1"/>
                </a:solidFill>
                <a:latin typeface="+mn-lt"/>
                <a:ea typeface="+mn-ea"/>
                <a:cs typeface="+mn-cs"/>
              </a:rPr>
              <a:t>sebagai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sebuah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metode</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meliputi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proses</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tujuan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maka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terkait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dengan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suatu</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cara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mencapai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hasil</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akhir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dari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suatu</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metode</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kerja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sampai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tujuan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bisa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tercapai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Penekanan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kepada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suatu</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hasil</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akhir</a:t>
            </a:r>
            <a:r>
              <a:rPr lang="en-GB" sz="2500" dirty="0">
                <a:solidFill>
                  <a:schemeClr val="tx1"/>
                </a:solidFill>
                <a:latin typeface="+mn-lt"/>
                <a:ea typeface="+mn-ea"/>
                <a:cs typeface="+mn-cs"/>
              </a:rPr>
              <a:t> (</a:t>
            </a:r>
            <a:r>
              <a:rPr lang="en-GB" sz="2500" i="1" dirty="0">
                <a:solidFill>
                  <a:schemeClr val="tx1"/>
                </a:solidFill>
                <a:latin typeface="+mn-lt"/>
                <a:ea typeface="+mn-ea"/>
                <a:cs typeface="+mn-cs"/>
              </a:rPr>
              <a:t>end</a:t>
            </a:r>
            <a:r>
              <a:rPr lang="en-GB" sz="2500" dirty="0" smtClean="0">
                <a:solidFill>
                  <a:schemeClr val="tx1"/>
                </a:solidFill>
                <a:latin typeface="+mn-lt"/>
                <a:ea typeface="+mn-ea"/>
                <a:cs typeface="+mn-cs"/>
              </a:rPr>
              <a:t>).</a:t>
            </a:r>
          </a:p>
          <a:p>
            <a:r>
              <a:rPr lang="en-GB" sz="2500" dirty="0">
                <a:solidFill>
                  <a:schemeClr val="tx1"/>
                </a:solidFill>
                <a:latin typeface="+mn-lt"/>
                <a:ea typeface="+mn-ea"/>
                <a:cs typeface="+mn-cs"/>
              </a:rPr>
              <a:t>CD </a:t>
            </a:r>
            <a:r>
              <a:rPr lang="en-GB" sz="2500" dirty="0" err="1">
                <a:solidFill>
                  <a:schemeClr val="tx1"/>
                </a:solidFill>
                <a:latin typeface="+mn-lt"/>
                <a:ea typeface="+mn-ea"/>
                <a:cs typeface="+mn-cs"/>
              </a:rPr>
              <a:t>sebagai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sebuah</a:t>
            </a:r>
            <a:r>
              <a:rPr lang="en-GB" sz="2500" dirty="0">
                <a:solidFill>
                  <a:schemeClr val="tx1"/>
                </a:solidFill>
                <a:latin typeface="+mn-lt"/>
                <a:ea typeface="+mn-ea"/>
                <a:cs typeface="+mn-cs"/>
              </a:rPr>
              <a:t> program (</a:t>
            </a:r>
            <a:r>
              <a:rPr lang="en-GB" sz="2500" dirty="0" err="1">
                <a:solidFill>
                  <a:schemeClr val="tx1"/>
                </a:solidFill>
                <a:latin typeface="+mn-lt"/>
                <a:ea typeface="+mn-ea"/>
                <a:cs typeface="+mn-cs"/>
              </a:rPr>
              <a:t>meliputi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metode</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isi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melibatkan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suatu</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metode</a:t>
            </a:r>
            <a:r>
              <a:rPr lang="en-GB" sz="2500" dirty="0">
                <a:solidFill>
                  <a:schemeClr val="tx1"/>
                </a:solidFill>
                <a:latin typeface="+mn-lt"/>
                <a:ea typeface="+mn-ea"/>
                <a:cs typeface="+mn-cs"/>
              </a:rPr>
              <a:t> yang </a:t>
            </a:r>
            <a:r>
              <a:rPr lang="en-GB" sz="2500" dirty="0" err="1">
                <a:solidFill>
                  <a:schemeClr val="tx1"/>
                </a:solidFill>
                <a:latin typeface="+mn-lt"/>
                <a:ea typeface="+mn-ea"/>
                <a:cs typeface="+mn-cs"/>
              </a:rPr>
              <a:t>terdiri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dari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sekumpulan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prosedur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isi</a:t>
            </a:r>
            <a:r>
              <a:rPr lang="en-GB" sz="2500" dirty="0">
                <a:solidFill>
                  <a:schemeClr val="tx1"/>
                </a:solidFill>
                <a:latin typeface="+mn-lt"/>
                <a:ea typeface="+mn-ea"/>
                <a:cs typeface="+mn-cs"/>
              </a:rPr>
              <a:t> yang </a:t>
            </a:r>
            <a:r>
              <a:rPr lang="en-GB" sz="2500" dirty="0" err="1">
                <a:solidFill>
                  <a:schemeClr val="tx1"/>
                </a:solidFill>
                <a:latin typeface="+mn-lt"/>
                <a:ea typeface="+mn-ea"/>
                <a:cs typeface="+mn-cs"/>
              </a:rPr>
              <a:t>terdiri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dari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sederet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aktivitas</a:t>
            </a:r>
            <a:r>
              <a:rPr lang="en-GB" sz="2500" dirty="0">
                <a:solidFill>
                  <a:schemeClr val="tx1"/>
                </a:solidFill>
                <a:latin typeface="+mn-lt"/>
                <a:ea typeface="+mn-ea"/>
                <a:cs typeface="+mn-cs"/>
              </a:rPr>
              <a:t>. </a:t>
            </a:r>
            <a:endParaRPr lang="en-GB" sz="2500" dirty="0" smtClean="0">
              <a:solidFill>
                <a:schemeClr val="tx1"/>
              </a:solidFill>
              <a:latin typeface="+mn-lt"/>
              <a:ea typeface="+mn-ea"/>
              <a:cs typeface="+mn-cs"/>
            </a:endParaRPr>
          </a:p>
          <a:p>
            <a:r>
              <a:rPr lang="en-GB" sz="2500" dirty="0">
                <a:solidFill>
                  <a:schemeClr val="tx1"/>
                </a:solidFill>
                <a:latin typeface="+mn-lt"/>
                <a:ea typeface="+mn-ea"/>
                <a:cs typeface="+mn-cs"/>
              </a:rPr>
              <a:t>CD </a:t>
            </a:r>
            <a:r>
              <a:rPr lang="en-GB" sz="2500" dirty="0" err="1">
                <a:solidFill>
                  <a:schemeClr val="tx1"/>
                </a:solidFill>
                <a:latin typeface="+mn-lt"/>
                <a:ea typeface="+mn-ea"/>
                <a:cs typeface="+mn-cs"/>
              </a:rPr>
              <a:t>sebagai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sebuah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gerakan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meliputi</a:t>
            </a:r>
            <a:r>
              <a:rPr lang="en-GB" sz="2500" dirty="0">
                <a:solidFill>
                  <a:schemeClr val="tx1"/>
                </a:solidFill>
                <a:latin typeface="+mn-lt"/>
                <a:ea typeface="+mn-ea"/>
                <a:cs typeface="+mn-cs"/>
              </a:rPr>
              <a:t> program </a:t>
            </a:r>
            <a:r>
              <a:rPr lang="en-GB" sz="2500" dirty="0" err="1">
                <a:solidFill>
                  <a:schemeClr val="tx1"/>
                </a:solidFill>
                <a:latin typeface="+mn-lt"/>
                <a:ea typeface="+mn-ea"/>
                <a:cs typeface="+mn-cs"/>
              </a:rPr>
              <a:t>dan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dinamika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emosional</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maka</a:t>
            </a:r>
            <a:r>
              <a:rPr lang="en-GB" sz="2500" dirty="0">
                <a:solidFill>
                  <a:schemeClr val="tx1"/>
                </a:solidFill>
                <a:latin typeface="+mn-lt"/>
                <a:ea typeface="+mn-ea"/>
                <a:cs typeface="+mn-cs"/>
              </a:rPr>
              <a:t> CD </a:t>
            </a:r>
            <a:r>
              <a:rPr lang="en-GB" sz="2500" dirty="0" err="1">
                <a:solidFill>
                  <a:schemeClr val="tx1"/>
                </a:solidFill>
                <a:latin typeface="+mn-lt"/>
                <a:ea typeface="+mn-ea"/>
                <a:cs typeface="+mn-cs"/>
              </a:rPr>
              <a:t>cenderung</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menjadi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terinstitusionalisasi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untuk</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membentuk</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struktur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organisasinya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sendiri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untuk</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menerima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prosedur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para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praktisi</a:t>
            </a:r>
            <a:r>
              <a:rPr lang="en-GB" sz="2500" dirty="0">
                <a:solidFill>
                  <a:schemeClr val="tx1"/>
                </a:solidFill>
                <a:latin typeface="+mn-lt"/>
                <a:ea typeface="+mn-ea"/>
                <a:cs typeface="+mn-cs"/>
              </a:rPr>
              <a:t> professional. </a:t>
            </a:r>
            <a:endParaRPr lang="en-US" sz="25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709" y="580209"/>
            <a:ext cx="8626475" cy="927875"/>
          </a:xfrm>
        </p:spPr>
        <p:txBody>
          <a:bodyPr/>
          <a:lstStyle/>
          <a:p>
            <a:pPr lvl="0"/>
            <a:r>
              <a:rPr lang="en-GB" b="1" dirty="0" err="1">
                <a:solidFill>
                  <a:schemeClr val="tx2"/>
                </a:solidFill>
                <a:latin typeface="+mj-lt"/>
                <a:ea typeface="+mj-ea"/>
                <a:cs typeface="+mj-cs"/>
              </a:rPr>
              <a:t>Prinsip-prinsip</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a:xfrm>
            <a:off x="1524000" y="1508903"/>
            <a:ext cx="8474075" cy="5349097"/>
          </a:xfrm>
        </p:spPr>
        <p:txBody>
          <a:bodyPr/>
          <a:lstStyle/>
          <a:p>
            <a:pPr lvl="0"/>
            <a:r>
              <a:rPr lang="en-GB" sz="2200" dirty="0" err="1">
                <a:solidFill>
                  <a:schemeClr val="tx1"/>
                </a:solidFill>
                <a:latin typeface="+mn-lt"/>
                <a:ea typeface="+mn-ea"/>
                <a:cs typeface="+mn-cs"/>
              </a:rPr>
              <a:t>Kegiatan</a:t>
            </a:r>
            <a:r>
              <a:rPr lang="en-GB" sz="2200" dirty="0">
                <a:solidFill>
                  <a:schemeClr val="tx1"/>
                </a:solidFill>
                <a:latin typeface="+mn-lt"/>
                <a:ea typeface="+mn-ea"/>
                <a:cs typeface="+mn-cs"/>
              </a:rPr>
              <a:t> yang </a:t>
            </a:r>
            <a:r>
              <a:rPr lang="en-GB" sz="2200" dirty="0" err="1">
                <a:solidFill>
                  <a:schemeClr val="tx1"/>
                </a:solidFill>
                <a:latin typeface="+mn-lt"/>
                <a:ea typeface="+mn-ea"/>
                <a:cs typeface="+mn-cs"/>
              </a:rPr>
              <a:t>dilakukan</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harus</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berhubungan</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dengan</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kebutuhan</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dasar</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masyarakat</a:t>
            </a:r>
            <a:r>
              <a:rPr lang="en-GB" sz="2200" dirty="0">
                <a:solidFill>
                  <a:schemeClr val="tx1"/>
                </a:solidFill>
                <a:latin typeface="+mn-lt"/>
                <a:ea typeface="+mn-ea"/>
                <a:cs typeface="+mn-cs"/>
              </a:rPr>
              <a:t>;</a:t>
            </a:r>
            <a:endParaRPr lang="en-US" sz="2200" dirty="0">
              <a:solidFill>
                <a:schemeClr val="tx1"/>
              </a:solidFill>
              <a:latin typeface="+mn-lt"/>
              <a:ea typeface="+mn-ea"/>
              <a:cs typeface="+mn-cs"/>
            </a:endParaRPr>
          </a:p>
          <a:p>
            <a:pPr lvl="0"/>
            <a:r>
              <a:rPr lang="en-GB" sz="2200" dirty="0">
                <a:solidFill>
                  <a:schemeClr val="tx1"/>
                </a:solidFill>
                <a:latin typeface="+mn-lt"/>
                <a:ea typeface="+mn-ea"/>
                <a:cs typeface="+mn-cs"/>
              </a:rPr>
              <a:t>Pembangunan </a:t>
            </a:r>
            <a:r>
              <a:rPr lang="en-GB" sz="2200" dirty="0" err="1">
                <a:solidFill>
                  <a:schemeClr val="tx1"/>
                </a:solidFill>
                <a:latin typeface="+mn-lt"/>
                <a:ea typeface="+mn-ea"/>
                <a:cs typeface="+mn-cs"/>
              </a:rPr>
              <a:t>masyarakat</a:t>
            </a:r>
            <a:r>
              <a:rPr lang="en-GB" sz="2200" dirty="0">
                <a:solidFill>
                  <a:schemeClr val="tx1"/>
                </a:solidFill>
                <a:latin typeface="+mn-lt"/>
                <a:ea typeface="+mn-ea"/>
                <a:cs typeface="+mn-cs"/>
              </a:rPr>
              <a:t> yang </a:t>
            </a:r>
            <a:r>
              <a:rPr lang="en-GB" sz="2200" dirty="0" err="1">
                <a:solidFill>
                  <a:schemeClr val="tx1"/>
                </a:solidFill>
                <a:latin typeface="+mn-lt"/>
                <a:ea typeface="+mn-ea"/>
                <a:cs typeface="+mn-cs"/>
              </a:rPr>
              <a:t>seimbang</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memerlukan</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penerapan</a:t>
            </a:r>
            <a:r>
              <a:rPr lang="en-GB" sz="2200" dirty="0">
                <a:solidFill>
                  <a:schemeClr val="tx1"/>
                </a:solidFill>
                <a:latin typeface="+mn-lt"/>
                <a:ea typeface="+mn-ea"/>
                <a:cs typeface="+mn-cs"/>
              </a:rPr>
              <a:t> program </a:t>
            </a:r>
            <a:r>
              <a:rPr lang="en-GB" sz="2200" dirty="0" err="1">
                <a:solidFill>
                  <a:schemeClr val="tx1"/>
                </a:solidFill>
                <a:latin typeface="+mn-lt"/>
                <a:ea typeface="+mn-ea"/>
                <a:cs typeface="+mn-cs"/>
              </a:rPr>
              <a:t>dengan</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beberapa</a:t>
            </a:r>
            <a:r>
              <a:rPr lang="en-GB" sz="2200" dirty="0">
                <a:solidFill>
                  <a:schemeClr val="tx1"/>
                </a:solidFill>
                <a:latin typeface="+mn-lt"/>
                <a:ea typeface="+mn-ea"/>
                <a:cs typeface="+mn-cs"/>
              </a:rPr>
              <a:t> </a:t>
            </a:r>
            <a:r>
              <a:rPr lang="en-GB" sz="2200" dirty="0" err="1">
                <a:solidFill>
                  <a:schemeClr val="tx1"/>
                </a:solidFill>
                <a:latin typeface="+mn-lt"/>
                <a:ea typeface="+mn-ea"/>
                <a:cs typeface="+mn-cs"/>
              </a:rPr>
              <a:t>tujuan</a:t>
            </a:r>
            <a:r>
              <a:rPr lang="en-GB" sz="2200" dirty="0">
                <a:solidFill>
                  <a:schemeClr val="tx1"/>
                </a:solidFill>
                <a:latin typeface="+mn-lt"/>
                <a:ea typeface="+mn-ea"/>
                <a:cs typeface="+mn-cs"/>
              </a:rPr>
              <a:t>;</a:t>
            </a:r>
            <a:endParaRPr lang="en-US" sz="2200" dirty="0">
              <a:solidFill>
                <a:schemeClr val="tx1"/>
              </a:solidFill>
              <a:latin typeface="+mn-lt"/>
              <a:ea typeface="+mn-ea"/>
              <a:cs typeface="+mn-cs"/>
            </a:endParaRPr>
          </a:p>
          <a:p>
            <a:pPr lvl="0"/>
            <a:r>
              <a:rPr lang="en-US" sz="2200" dirty="0" err="1">
                <a:solidFill>
                  <a:schemeClr val="tx1"/>
                </a:solidFill>
                <a:latin typeface="+mn-lt"/>
                <a:ea typeface="+mn-ea"/>
                <a:cs typeface="+mn-cs"/>
              </a:rPr>
              <a:t>Perubahan</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sikap</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masyarakat</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sangat</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penting</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dicapai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pada</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tahap</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awal</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pembangunan</a:t>
            </a:r>
            <a:r>
              <a:rPr lang="en-US" sz="2200" dirty="0">
                <a:solidFill>
                  <a:schemeClr val="tx1"/>
                </a:solidFill>
                <a:latin typeface="+mn-lt"/>
                <a:ea typeface="+mn-ea"/>
                <a:cs typeface="+mn-cs"/>
              </a:rPr>
              <a:t>;</a:t>
            </a:r>
          </a:p>
          <a:p>
            <a:pPr lvl="0"/>
            <a:r>
              <a:rPr lang="en-US" sz="2200" dirty="0">
                <a:solidFill>
                  <a:schemeClr val="tx1"/>
                </a:solidFill>
                <a:latin typeface="+mn-lt"/>
                <a:ea typeface="+mn-ea"/>
                <a:cs typeface="+mn-cs"/>
              </a:rPr>
              <a:t>Pembangunan </a:t>
            </a:r>
            <a:r>
              <a:rPr lang="en-US" sz="2200" dirty="0" err="1">
                <a:solidFill>
                  <a:schemeClr val="tx1"/>
                </a:solidFill>
                <a:latin typeface="+mn-lt"/>
                <a:ea typeface="+mn-ea"/>
                <a:cs typeface="+mn-cs"/>
              </a:rPr>
              <a:t>masyarakat</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mengendaki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peningkatan</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partisipasi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masyarakat</a:t>
            </a:r>
            <a:r>
              <a:rPr lang="en-US" sz="2200" dirty="0">
                <a:solidFill>
                  <a:schemeClr val="tx1"/>
                </a:solidFill>
                <a:latin typeface="+mn-lt"/>
                <a:ea typeface="+mn-ea"/>
                <a:cs typeface="+mn-cs"/>
              </a:rPr>
              <a:t> yang </a:t>
            </a:r>
            <a:r>
              <a:rPr lang="en-US" sz="2200" dirty="0" err="1">
                <a:solidFill>
                  <a:schemeClr val="tx1"/>
                </a:solidFill>
                <a:latin typeface="+mn-lt"/>
                <a:ea typeface="+mn-ea"/>
                <a:cs typeface="+mn-cs"/>
              </a:rPr>
              <a:t>lebih</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baik</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revitalisasi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pemerintah</a:t>
            </a:r>
            <a:r>
              <a:rPr lang="en-US" sz="2200" dirty="0">
                <a:solidFill>
                  <a:schemeClr val="tx1"/>
                </a:solidFill>
                <a:latin typeface="+mn-lt"/>
                <a:ea typeface="+mn-ea"/>
                <a:cs typeface="+mn-cs"/>
              </a:rPr>
              <a:t> local </a:t>
            </a:r>
            <a:r>
              <a:rPr lang="en-US" sz="2200" dirty="0" err="1">
                <a:solidFill>
                  <a:schemeClr val="tx1"/>
                </a:solidFill>
                <a:latin typeface="+mn-lt"/>
                <a:ea typeface="+mn-ea"/>
                <a:cs typeface="+mn-cs"/>
              </a:rPr>
              <a:t>dan</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transisi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menuju</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administrasi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lokal</a:t>
            </a:r>
            <a:r>
              <a:rPr lang="en-US" sz="2200" dirty="0">
                <a:solidFill>
                  <a:schemeClr val="tx1"/>
                </a:solidFill>
                <a:latin typeface="+mn-lt"/>
                <a:ea typeface="+mn-ea"/>
                <a:cs typeface="+mn-cs"/>
              </a:rPr>
              <a:t> yang </a:t>
            </a:r>
            <a:r>
              <a:rPr lang="en-US" sz="2200" dirty="0" err="1">
                <a:solidFill>
                  <a:schemeClr val="tx1"/>
                </a:solidFill>
                <a:latin typeface="+mn-lt"/>
                <a:ea typeface="+mn-ea"/>
                <a:cs typeface="+mn-cs"/>
              </a:rPr>
              <a:t>efektif</a:t>
            </a:r>
            <a:r>
              <a:rPr lang="en-US" sz="2200" dirty="0" smtClean="0">
                <a:solidFill>
                  <a:schemeClr val="tx1"/>
                </a:solidFill>
                <a:latin typeface="+mn-lt"/>
                <a:ea typeface="+mn-ea"/>
                <a:cs typeface="+mn-cs"/>
              </a:rPr>
              <a:t>;</a:t>
            </a:r>
          </a:p>
          <a:p>
            <a:pPr lvl="0"/>
            <a:r>
              <a:rPr lang="en-US" sz="2200" dirty="0" err="1">
                <a:solidFill>
                  <a:schemeClr val="tx1"/>
                </a:solidFill>
                <a:latin typeface="+mn-lt"/>
                <a:ea typeface="+mn-ea"/>
                <a:cs typeface="+mn-cs"/>
              </a:rPr>
              <a:t>Pelatihan</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pemimpin</a:t>
            </a:r>
            <a:r>
              <a:rPr lang="en-US" sz="2200" dirty="0">
                <a:solidFill>
                  <a:schemeClr val="tx1"/>
                </a:solidFill>
                <a:latin typeface="+mn-lt"/>
                <a:ea typeface="+mn-ea"/>
                <a:cs typeface="+mn-cs"/>
              </a:rPr>
              <a:t> local agar </a:t>
            </a:r>
            <a:r>
              <a:rPr lang="en-US" sz="2200" dirty="0" err="1">
                <a:solidFill>
                  <a:schemeClr val="tx1"/>
                </a:solidFill>
                <a:latin typeface="+mn-lt"/>
                <a:ea typeface="+mn-ea"/>
                <a:cs typeface="+mn-cs"/>
              </a:rPr>
              <a:t>menjadi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slah</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satu</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tujuan</a:t>
            </a:r>
            <a:r>
              <a:rPr lang="en-US" sz="2200" dirty="0">
                <a:solidFill>
                  <a:schemeClr val="tx1"/>
                </a:solidFill>
                <a:latin typeface="+mn-lt"/>
                <a:ea typeface="+mn-ea"/>
                <a:cs typeface="+mn-cs"/>
              </a:rPr>
              <a:t> program;</a:t>
            </a:r>
          </a:p>
          <a:p>
            <a:pPr lvl="0"/>
            <a:r>
              <a:rPr lang="en-US" sz="2200" dirty="0" err="1">
                <a:solidFill>
                  <a:schemeClr val="tx1"/>
                </a:solidFill>
                <a:latin typeface="+mn-lt"/>
                <a:ea typeface="+mn-ea"/>
                <a:cs typeface="+mn-cs"/>
              </a:rPr>
              <a:t>Mendorong</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partisipasi</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wanita</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dan</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pemuda</a:t>
            </a:r>
            <a:r>
              <a:rPr lang="en-US" sz="2200" dirty="0">
                <a:solidFill>
                  <a:schemeClr val="tx1"/>
                </a:solidFill>
                <a:latin typeface="+mn-lt"/>
                <a:ea typeface="+mn-ea"/>
                <a:cs typeface="+mn-cs"/>
              </a:rPr>
              <a:t>;</a:t>
            </a:r>
          </a:p>
          <a:p>
            <a:pPr lvl="0"/>
            <a:r>
              <a:rPr lang="en-US" sz="2200" dirty="0">
                <a:solidFill>
                  <a:schemeClr val="tx1"/>
                </a:solidFill>
                <a:latin typeface="+mn-lt"/>
                <a:ea typeface="+mn-ea"/>
                <a:cs typeface="+mn-cs"/>
              </a:rPr>
              <a:t>Agar </a:t>
            </a:r>
            <a:r>
              <a:rPr lang="en-US" sz="2200" dirty="0" err="1">
                <a:solidFill>
                  <a:schemeClr val="tx1"/>
                </a:solidFill>
                <a:latin typeface="+mn-lt"/>
                <a:ea typeface="+mn-ea"/>
                <a:cs typeface="+mn-cs"/>
              </a:rPr>
              <a:t>efektif</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perlu</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bantuan</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pemerintah</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secara</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intensif</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dan</a:t>
            </a:r>
            <a:r>
              <a:rPr lang="en-US" sz="2200" dirty="0">
                <a:solidFill>
                  <a:schemeClr val="tx1"/>
                </a:solidFill>
                <a:latin typeface="+mn-lt"/>
                <a:ea typeface="+mn-ea"/>
                <a:cs typeface="+mn-cs"/>
              </a:rPr>
              <a:t> extensive </a:t>
            </a:r>
            <a:r>
              <a:rPr lang="en-US" sz="2200" dirty="0" err="1">
                <a:solidFill>
                  <a:schemeClr val="tx1"/>
                </a:solidFill>
                <a:latin typeface="+mn-lt"/>
                <a:ea typeface="+mn-ea"/>
                <a:cs typeface="+mn-cs"/>
              </a:rPr>
              <a:t>pada</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proyek-proyek</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atas</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inisiatif</a:t>
            </a:r>
            <a:r>
              <a:rPr lang="en-US" sz="2200" dirty="0">
                <a:solidFill>
                  <a:schemeClr val="tx1"/>
                </a:solidFill>
                <a:latin typeface="+mn-lt"/>
                <a:ea typeface="+mn-ea"/>
                <a:cs typeface="+mn-cs"/>
              </a:rPr>
              <a:t> </a:t>
            </a:r>
            <a:r>
              <a:rPr lang="en-US" sz="2200" dirty="0" err="1">
                <a:solidFill>
                  <a:schemeClr val="tx1"/>
                </a:solidFill>
                <a:latin typeface="+mn-lt"/>
                <a:ea typeface="+mn-ea"/>
                <a:cs typeface="+mn-cs"/>
              </a:rPr>
              <a:t>masyarakat</a:t>
            </a:r>
            <a:r>
              <a:rPr lang="en-US" sz="2200" dirty="0">
                <a:solidFill>
                  <a:schemeClr val="tx1"/>
                </a:solidFill>
                <a:latin typeface="+mn-lt"/>
                <a:ea typeface="+mn-ea"/>
                <a:cs typeface="+mn-cs"/>
              </a:rPr>
              <a:t>;</a:t>
            </a:r>
          </a:p>
          <a:p>
            <a:pPr lvl="0"/>
            <a:endParaRPr lang="en-US" sz="2200" dirty="0">
              <a:solidFill>
                <a:schemeClr val="tx1"/>
              </a:solidFill>
              <a:latin typeface="+mn-lt"/>
              <a:ea typeface="+mn-ea"/>
              <a:cs typeface="+mn-cs"/>
            </a:endParaRPr>
          </a:p>
          <a:p>
            <a:endParaRPr lang="en-US"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pPr lvl="0"/>
            <a:r>
              <a:rPr lang="en-US" sz="2600" dirty="0" err="1">
                <a:solidFill>
                  <a:schemeClr val="tx1"/>
                </a:solidFill>
                <a:latin typeface="+mn-lt"/>
                <a:ea typeface="+mn-ea"/>
                <a:cs typeface="+mn-cs"/>
              </a:rPr>
              <a:t>Implementasi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pembangunan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masyarakat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pada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tingkat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masyarakat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memerlukan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kebijakan</a:t>
            </a:r>
            <a:r>
              <a:rPr lang="en-US" sz="2600" dirty="0">
                <a:solidFill>
                  <a:schemeClr val="tx1"/>
                </a:solidFill>
                <a:latin typeface="+mn-lt"/>
                <a:ea typeface="+mn-ea"/>
                <a:cs typeface="+mn-cs"/>
              </a:rPr>
              <a:t> yang </a:t>
            </a:r>
            <a:r>
              <a:rPr lang="en-US" sz="2600" dirty="0" err="1">
                <a:solidFill>
                  <a:schemeClr val="tx1"/>
                </a:solidFill>
                <a:latin typeface="+mn-lt"/>
                <a:ea typeface="+mn-ea"/>
                <a:cs typeface="+mn-cs"/>
              </a:rPr>
              <a:t>konsisten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administrasi</a:t>
            </a:r>
            <a:r>
              <a:rPr lang="en-US" sz="2600" dirty="0">
                <a:solidFill>
                  <a:schemeClr val="tx1"/>
                </a:solidFill>
                <a:latin typeface="+mn-lt"/>
                <a:ea typeface="+mn-ea"/>
                <a:cs typeface="+mn-cs"/>
              </a:rPr>
              <a:t> yang </a:t>
            </a:r>
            <a:r>
              <a:rPr lang="en-US" sz="2600" dirty="0" err="1">
                <a:solidFill>
                  <a:schemeClr val="tx1"/>
                </a:solidFill>
                <a:latin typeface="+mn-lt"/>
                <a:ea typeface="+mn-ea"/>
                <a:cs typeface="+mn-cs"/>
              </a:rPr>
              <a:t>tepat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rekrutmen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pelatihan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pengelola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mobilisasi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sumberdana</a:t>
            </a:r>
            <a:r>
              <a:rPr lang="en-US" sz="2600" dirty="0">
                <a:solidFill>
                  <a:schemeClr val="tx1"/>
                </a:solidFill>
                <a:latin typeface="+mn-lt"/>
                <a:ea typeface="+mn-ea"/>
                <a:cs typeface="+mn-cs"/>
              </a:rPr>
              <a:t> local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nasional</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evaluasi</a:t>
            </a:r>
            <a:r>
              <a:rPr lang="en-US" sz="2600" dirty="0">
                <a:solidFill>
                  <a:schemeClr val="tx1"/>
                </a:solidFill>
                <a:latin typeface="+mn-lt"/>
                <a:ea typeface="+mn-ea"/>
                <a:cs typeface="+mn-cs"/>
              </a:rPr>
              <a:t>;</a:t>
            </a:r>
          </a:p>
          <a:p>
            <a:pPr lvl="0"/>
            <a:r>
              <a:rPr lang="en-US" sz="2600" dirty="0" err="1">
                <a:solidFill>
                  <a:schemeClr val="tx1"/>
                </a:solidFill>
                <a:latin typeface="+mn-lt"/>
                <a:ea typeface="+mn-ea"/>
                <a:cs typeface="+mn-cs"/>
              </a:rPr>
              <a:t>Sumberdaya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dari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organisasi</a:t>
            </a:r>
            <a:r>
              <a:rPr lang="en-US" sz="2600" dirty="0">
                <a:solidFill>
                  <a:schemeClr val="tx1"/>
                </a:solidFill>
                <a:latin typeface="+mn-lt"/>
                <a:ea typeface="+mn-ea"/>
                <a:cs typeface="+mn-cs"/>
              </a:rPr>
              <a:t> non </a:t>
            </a:r>
            <a:r>
              <a:rPr lang="en-US" sz="2600" dirty="0" err="1">
                <a:solidFill>
                  <a:schemeClr val="tx1"/>
                </a:solidFill>
                <a:latin typeface="+mn-lt"/>
                <a:ea typeface="+mn-ea"/>
                <a:cs typeface="+mn-cs"/>
              </a:rPr>
              <a:t>pemerintah</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harus</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dumanfaatkan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secara</a:t>
            </a:r>
            <a:r>
              <a:rPr lang="en-US" sz="2600" dirty="0">
                <a:solidFill>
                  <a:schemeClr val="tx1"/>
                </a:solidFill>
                <a:latin typeface="+mn-lt"/>
                <a:ea typeface="+mn-ea"/>
                <a:cs typeface="+mn-cs"/>
              </a:rPr>
              <a:t> optimal </a:t>
            </a:r>
            <a:r>
              <a:rPr lang="en-US" sz="2600" dirty="0" err="1">
                <a:solidFill>
                  <a:schemeClr val="tx1"/>
                </a:solidFill>
                <a:latin typeface="+mn-lt"/>
                <a:ea typeface="+mn-ea"/>
                <a:cs typeface="+mn-cs"/>
              </a:rPr>
              <a:t>pada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tingkat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lokal</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nasional</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internasional</a:t>
            </a:r>
            <a:r>
              <a:rPr lang="en-US" sz="2600" dirty="0">
                <a:solidFill>
                  <a:schemeClr val="tx1"/>
                </a:solidFill>
                <a:latin typeface="+mn-lt"/>
                <a:ea typeface="+mn-ea"/>
                <a:cs typeface="+mn-cs"/>
              </a:rPr>
              <a:t>;</a:t>
            </a:r>
          </a:p>
          <a:p>
            <a:pPr lvl="0"/>
            <a:r>
              <a:rPr lang="en-US" sz="2600" dirty="0" err="1">
                <a:solidFill>
                  <a:schemeClr val="tx1"/>
                </a:solidFill>
                <a:latin typeface="+mn-lt"/>
                <a:ea typeface="+mn-ea"/>
                <a:cs typeface="+mn-cs"/>
              </a:rPr>
              <a:t>Kemajuan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ekonomi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social </a:t>
            </a:r>
            <a:r>
              <a:rPr lang="en-US" sz="2600" dirty="0" err="1">
                <a:solidFill>
                  <a:schemeClr val="tx1"/>
                </a:solidFill>
                <a:latin typeface="+mn-lt"/>
                <a:ea typeface="+mn-ea"/>
                <a:cs typeface="+mn-cs"/>
              </a:rPr>
              <a:t>pada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tingkat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lokal</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memerlukan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kesejajaran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pembangunan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pada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skala</a:t>
            </a:r>
            <a:r>
              <a:rPr lang="en-US" sz="2600" dirty="0">
                <a:solidFill>
                  <a:schemeClr val="tx1"/>
                </a:solidFill>
                <a:latin typeface="+mn-lt"/>
                <a:ea typeface="+mn-ea"/>
                <a:cs typeface="+mn-cs"/>
              </a:rPr>
              <a:t> yang </a:t>
            </a:r>
            <a:r>
              <a:rPr lang="en-US" sz="2600" dirty="0" err="1">
                <a:solidFill>
                  <a:schemeClr val="tx1"/>
                </a:solidFill>
                <a:latin typeface="+mn-lt"/>
                <a:ea typeface="+mn-ea"/>
                <a:cs typeface="+mn-cs"/>
              </a:rPr>
              <a:t>lebih</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luas</a:t>
            </a:r>
            <a:r>
              <a:rPr lang="en-US" sz="2600" dirty="0">
                <a:solidFill>
                  <a:schemeClr val="tx1"/>
                </a:solidFill>
                <a:latin typeface="+mn-lt"/>
                <a:ea typeface="+mn-ea"/>
                <a:cs typeface="+mn-cs"/>
              </a:rPr>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709" y="508771"/>
            <a:ext cx="8626475" cy="1071570"/>
          </a:xfrm>
        </p:spPr>
        <p:txBody>
          <a:bodyPr/>
          <a:lstStyle/>
          <a:p>
            <a:r>
              <a:rPr lang="en-GB" sz="3600" b="1" dirty="0">
                <a:solidFill>
                  <a:schemeClr val="tx2"/>
                </a:solidFill>
                <a:latin typeface="+mj-lt"/>
                <a:ea typeface="+mj-ea"/>
                <a:cs typeface="+mj-cs"/>
              </a:rPr>
              <a:t>ASPEK PERENCANAAN </a:t>
            </a:r>
            <a:r>
              <a:rPr lang="en-GB" sz="3600" b="1" i="1" dirty="0">
                <a:solidFill>
                  <a:schemeClr val="tx2"/>
                </a:solidFill>
                <a:latin typeface="+mj-lt"/>
                <a:ea typeface="+mj-ea"/>
                <a:cs typeface="+mj-cs"/>
              </a:rPr>
              <a:t>COMMUNITY DEVELOPMENT</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p:txBody>
          <a:bodyPr/>
          <a:lstStyle/>
          <a:p>
            <a:pPr>
              <a:buNone/>
            </a:pPr>
            <a:r>
              <a:rPr lang="fi-FI" sz="2200" i="1" dirty="0" smtClean="0">
                <a:solidFill>
                  <a:schemeClr val="tx1"/>
                </a:solidFill>
                <a:latin typeface="+mn-lt"/>
                <a:ea typeface="+mn-ea"/>
                <a:cs typeface="+mn-cs"/>
              </a:rPr>
              <a:t>1. Planning </a:t>
            </a:r>
            <a:r>
              <a:rPr lang="fi-FI" sz="2200" dirty="0" smtClean="0">
                <a:solidFill>
                  <a:schemeClr val="tx1"/>
                </a:solidFill>
                <a:latin typeface="+mn-lt"/>
                <a:ea typeface="+mn-ea"/>
                <a:cs typeface="+mn-cs"/>
              </a:rPr>
              <a:t> (perencanaan) meliputi kegiatan-kegiatan :</a:t>
            </a:r>
            <a:endParaRPr lang="en-US" sz="2200" dirty="0" smtClean="0">
              <a:solidFill>
                <a:schemeClr val="tx1"/>
              </a:solidFill>
              <a:latin typeface="+mn-lt"/>
              <a:ea typeface="+mn-ea"/>
              <a:cs typeface="+mn-cs"/>
            </a:endParaRPr>
          </a:p>
          <a:p>
            <a:r>
              <a:rPr lang="fi-FI" sz="2200" dirty="0" smtClean="0">
                <a:solidFill>
                  <a:schemeClr val="tx1"/>
                </a:solidFill>
                <a:latin typeface="+mn-lt"/>
                <a:ea typeface="+mn-ea"/>
                <a:cs typeface="+mn-cs"/>
              </a:rPr>
              <a:t>Peramalan, perumusan tujuan, pemrograman, penyusunan tata waktu, perumusan kebijakan, penyusunan prosedur, dan penganggaran</a:t>
            </a:r>
            <a:endParaRPr lang="en-US" sz="2200" dirty="0" smtClean="0">
              <a:solidFill>
                <a:schemeClr val="tx1"/>
              </a:solidFill>
              <a:latin typeface="+mn-lt"/>
              <a:ea typeface="+mn-ea"/>
              <a:cs typeface="+mn-cs"/>
            </a:endParaRPr>
          </a:p>
          <a:p>
            <a:pPr>
              <a:buNone/>
            </a:pPr>
            <a:r>
              <a:rPr lang="fi-FI" sz="2200" i="1" dirty="0" smtClean="0">
                <a:solidFill>
                  <a:schemeClr val="tx1"/>
                </a:solidFill>
                <a:latin typeface="+mn-lt"/>
                <a:ea typeface="+mn-ea"/>
                <a:cs typeface="+mn-cs"/>
              </a:rPr>
              <a:t>2. Organizing</a:t>
            </a:r>
            <a:r>
              <a:rPr lang="fi-FI" sz="2200" dirty="0" smtClean="0">
                <a:solidFill>
                  <a:schemeClr val="tx1"/>
                </a:solidFill>
                <a:latin typeface="+mn-lt"/>
                <a:ea typeface="+mn-ea"/>
                <a:cs typeface="+mn-cs"/>
              </a:rPr>
              <a:t> (pengorganisasian) meliputi kegiatan-kegiatan :</a:t>
            </a:r>
            <a:endParaRPr lang="en-US" sz="2200" dirty="0" smtClean="0">
              <a:solidFill>
                <a:schemeClr val="tx1"/>
              </a:solidFill>
              <a:latin typeface="+mn-lt"/>
              <a:ea typeface="+mn-ea"/>
              <a:cs typeface="+mn-cs"/>
            </a:endParaRPr>
          </a:p>
          <a:p>
            <a:r>
              <a:rPr lang="fi-FI" sz="2200" dirty="0" smtClean="0">
                <a:solidFill>
                  <a:schemeClr val="tx1"/>
                </a:solidFill>
                <a:latin typeface="+mn-lt"/>
                <a:ea typeface="+mn-ea"/>
                <a:cs typeface="+mn-cs"/>
              </a:rPr>
              <a:t>Pengorganisasian / pembentukan struktur, pendelegasian, dan pemantapan hubungan kerja</a:t>
            </a:r>
            <a:endParaRPr lang="en-US" sz="2200" dirty="0" smtClean="0">
              <a:solidFill>
                <a:schemeClr val="tx1"/>
              </a:solidFill>
              <a:latin typeface="+mn-lt"/>
              <a:ea typeface="+mn-ea"/>
              <a:cs typeface="+mn-cs"/>
            </a:endParaRPr>
          </a:p>
          <a:p>
            <a:pPr lvl="0">
              <a:buNone/>
            </a:pPr>
            <a:r>
              <a:rPr lang="en-US" sz="2200" i="1" dirty="0" smtClean="0">
                <a:solidFill>
                  <a:schemeClr val="tx1"/>
                </a:solidFill>
                <a:latin typeface="+mn-lt"/>
                <a:ea typeface="+mn-ea"/>
                <a:cs typeface="+mn-cs"/>
              </a:rPr>
              <a:t>3. Staffing and Leading</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penempatan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dan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kepemimpinan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meliputi</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kegiatan-kegiatan</a:t>
            </a:r>
            <a:r>
              <a:rPr lang="en-US" sz="2200" dirty="0" smtClean="0">
                <a:solidFill>
                  <a:schemeClr val="tx1"/>
                </a:solidFill>
                <a:latin typeface="+mn-lt"/>
                <a:ea typeface="+mn-ea"/>
                <a:cs typeface="+mn-cs"/>
              </a:rPr>
              <a:t> </a:t>
            </a:r>
          </a:p>
          <a:p>
            <a:r>
              <a:rPr lang="en-US" sz="2200" dirty="0" err="1" smtClean="0">
                <a:solidFill>
                  <a:schemeClr val="tx1"/>
                </a:solidFill>
                <a:latin typeface="+mn-lt"/>
                <a:ea typeface="+mn-ea"/>
                <a:cs typeface="+mn-cs"/>
              </a:rPr>
              <a:t>Pengambilan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keputusan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komunikasi</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seleksi</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personel</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pengembangan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orang</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memotivasi</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dan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pemecahan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masalah</a:t>
            </a:r>
            <a:r>
              <a:rPr lang="en-US" sz="2200" dirty="0" smtClean="0">
                <a:solidFill>
                  <a:schemeClr val="tx1"/>
                </a:solidFill>
                <a:latin typeface="+mn-lt"/>
                <a:ea typeface="+mn-ea"/>
                <a:cs typeface="+mn-cs"/>
              </a:rPr>
              <a:t>.</a:t>
            </a:r>
          </a:p>
          <a:p>
            <a:pPr lvl="0">
              <a:buNone/>
            </a:pPr>
            <a:r>
              <a:rPr lang="en-US" sz="2200" i="1" dirty="0" smtClean="0"/>
              <a:t>4</a:t>
            </a:r>
            <a:r>
              <a:rPr lang="en-US" sz="2200" i="1" dirty="0" smtClean="0">
                <a:solidFill>
                  <a:schemeClr val="tx1"/>
                </a:solidFill>
                <a:latin typeface="+mn-lt"/>
                <a:ea typeface="+mn-ea"/>
                <a:cs typeface="+mn-cs"/>
              </a:rPr>
              <a:t>. Controlling</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pengawasan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meliputi</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kegiatan-kegiatan</a:t>
            </a:r>
            <a:r>
              <a:rPr lang="en-US" sz="2200" dirty="0" smtClean="0">
                <a:solidFill>
                  <a:schemeClr val="tx1"/>
                </a:solidFill>
                <a:latin typeface="+mn-lt"/>
                <a:ea typeface="+mn-ea"/>
                <a:cs typeface="+mn-cs"/>
              </a:rPr>
              <a:t> :</a:t>
            </a:r>
          </a:p>
          <a:p>
            <a:r>
              <a:rPr lang="en-US" sz="2200" dirty="0" err="1" smtClean="0">
                <a:solidFill>
                  <a:schemeClr val="tx1"/>
                </a:solidFill>
                <a:latin typeface="+mn-lt"/>
                <a:ea typeface="+mn-ea"/>
                <a:cs typeface="+mn-cs"/>
              </a:rPr>
              <a:t>Menentukan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standar</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kinerja</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mengukur</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kinerja</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mengevaluasi</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kinerja</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dan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perbaikan</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kinerja</a:t>
            </a:r>
            <a:r>
              <a:rPr lang="en-US" sz="2200" dirty="0" smtClean="0">
                <a:solidFill>
                  <a:schemeClr val="tx1"/>
                </a:solidFill>
                <a:latin typeface="+mn-lt"/>
                <a:ea typeface="+mn-ea"/>
                <a:cs typeface="+mn-cs"/>
              </a:rPr>
              <a:t> </a:t>
            </a:r>
            <a:r>
              <a:rPr lang="en-US" sz="2200" dirty="0" err="1" smtClean="0">
                <a:solidFill>
                  <a:schemeClr val="tx1"/>
                </a:solidFill>
                <a:latin typeface="+mn-lt"/>
                <a:ea typeface="+mn-ea"/>
                <a:cs typeface="+mn-cs"/>
              </a:rPr>
              <a:t>kegiatan</a:t>
            </a:r>
            <a:r>
              <a:rPr lang="en-US" sz="2200" dirty="0" smtClean="0">
                <a:solidFill>
                  <a:schemeClr val="tx1"/>
                </a:solidFill>
                <a:latin typeface="+mn-lt"/>
                <a:ea typeface="+mn-ea"/>
                <a:cs typeface="+mn-cs"/>
              </a:rPr>
              <a:t>.</a:t>
            </a:r>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51578" y="1185894"/>
            <a:ext cx="3965057" cy="5218050"/>
          </a:xfrm>
          <a:prstGeom prst="rect">
            <a:avLst/>
          </a:prstGeom>
          <a:noFill/>
          <a:ln w="9525">
            <a:noFill/>
            <a:miter lim="800000"/>
            <a:headEnd/>
            <a:tailEnd/>
          </a:ln>
          <a:effectLst/>
        </p:spPr>
      </p:pic>
      <p:sp>
        <p:nvSpPr>
          <p:cNvPr id="3" name="Rectangle 2"/>
          <p:cNvSpPr/>
          <p:nvPr/>
        </p:nvSpPr>
        <p:spPr>
          <a:xfrm>
            <a:off x="2220396" y="316219"/>
            <a:ext cx="5392478" cy="553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370" tIns="50685" rIns="101370" bIns="50685" rtlCol="0" anchor="ctr"/>
          <a:lstStyle/>
          <a:p>
            <a:pPr algn="ctr"/>
            <a:r>
              <a:rPr lang="en-US" sz="3100" dirty="0" err="1" smtClean="0">
                <a:solidFill>
                  <a:srgbClr val="FF0000"/>
                </a:solidFill>
              </a:rPr>
              <a:t>Dampak</a:t>
            </a:r>
            <a:r>
              <a:rPr lang="en-US" sz="3100" dirty="0" smtClean="0">
                <a:solidFill>
                  <a:srgbClr val="FF0000"/>
                </a:solidFill>
              </a:rPr>
              <a:t> Pembangunan </a:t>
            </a:r>
            <a:endParaRPr lang="en-US" sz="2000" dirty="0">
              <a:solidFill>
                <a:srgbClr val="FF0000"/>
              </a:solidFill>
            </a:endParaRPr>
          </a:p>
        </p:txBody>
      </p:sp>
      <p:pic>
        <p:nvPicPr>
          <p:cNvPr id="1027" name="Picture 3"/>
          <p:cNvPicPr>
            <a:picLocks noChangeAspect="1" noChangeArrowheads="1"/>
          </p:cNvPicPr>
          <p:nvPr/>
        </p:nvPicPr>
        <p:blipFill>
          <a:blip r:embed="rId3"/>
          <a:srcRect/>
          <a:stretch>
            <a:fillRect/>
          </a:stretch>
        </p:blipFill>
        <p:spPr bwMode="auto">
          <a:xfrm>
            <a:off x="5868249" y="1185894"/>
            <a:ext cx="3489250" cy="5138989"/>
          </a:xfrm>
          <a:prstGeom prst="rect">
            <a:avLst/>
          </a:prstGeom>
          <a:noFill/>
          <a:ln w="9525">
            <a:noFill/>
            <a:miter lim="800000"/>
            <a:headEnd/>
            <a:tailEnd/>
          </a:ln>
          <a:effectLst/>
        </p:spPr>
      </p:pic>
      <p:sp>
        <p:nvSpPr>
          <p:cNvPr id="5" name="Rounded Rectangle 4"/>
          <p:cNvSpPr/>
          <p:nvPr/>
        </p:nvSpPr>
        <p:spPr>
          <a:xfrm>
            <a:off x="1348084" y="6562067"/>
            <a:ext cx="3330648" cy="3953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370" tIns="50685" rIns="101370" bIns="50685" rtlCol="0" anchor="ctr"/>
          <a:lstStyle/>
          <a:p>
            <a:pPr algn="ctr"/>
            <a:r>
              <a:rPr lang="en-US" sz="1800" dirty="0" err="1" smtClean="0">
                <a:solidFill>
                  <a:schemeClr val="tx1"/>
                </a:solidFill>
              </a:rPr>
              <a:t>Polusi</a:t>
            </a:r>
            <a:r>
              <a:rPr lang="en-US" sz="1800" dirty="0" smtClean="0">
                <a:solidFill>
                  <a:schemeClr val="tx1"/>
                </a:solidFill>
              </a:rPr>
              <a:t> </a:t>
            </a:r>
            <a:r>
              <a:rPr lang="en-US" sz="1800" dirty="0" err="1" smtClean="0">
                <a:solidFill>
                  <a:schemeClr val="tx1"/>
                </a:solidFill>
              </a:rPr>
              <a:t>Udara</a:t>
            </a:r>
            <a:endParaRPr lang="en-US" sz="1800" dirty="0">
              <a:solidFill>
                <a:schemeClr val="tx1"/>
              </a:solidFill>
            </a:endParaRPr>
          </a:p>
        </p:txBody>
      </p:sp>
      <p:sp>
        <p:nvSpPr>
          <p:cNvPr id="6" name="Rounded Rectangle 5"/>
          <p:cNvSpPr/>
          <p:nvPr/>
        </p:nvSpPr>
        <p:spPr>
          <a:xfrm>
            <a:off x="5868249" y="6483005"/>
            <a:ext cx="3330648" cy="3953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370" tIns="50685" rIns="101370" bIns="50685" rtlCol="0" anchor="ctr"/>
          <a:lstStyle/>
          <a:p>
            <a:pPr algn="ctr"/>
            <a:r>
              <a:rPr lang="en-US" sz="1800" dirty="0" err="1" smtClean="0">
                <a:solidFill>
                  <a:schemeClr val="tx1"/>
                </a:solidFill>
              </a:rPr>
              <a:t>Kerusakan</a:t>
            </a:r>
            <a:r>
              <a:rPr lang="en-US" sz="1800" dirty="0" smtClean="0">
                <a:solidFill>
                  <a:schemeClr val="tx1"/>
                </a:solidFill>
              </a:rPr>
              <a:t> </a:t>
            </a:r>
            <a:r>
              <a:rPr lang="en-US" sz="1800" dirty="0" err="1" smtClean="0">
                <a:solidFill>
                  <a:schemeClr val="tx1"/>
                </a:solidFill>
              </a:rPr>
              <a:t>lingkungan</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744590" y="3478673"/>
            <a:ext cx="6978500" cy="3341656"/>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585987" y="316219"/>
            <a:ext cx="7137103" cy="2450902"/>
          </a:xfrm>
          <a:prstGeom prst="rect">
            <a:avLst/>
          </a:prstGeom>
          <a:noFill/>
          <a:ln w="9525">
            <a:noFill/>
            <a:miter lim="800000"/>
            <a:headEnd/>
            <a:tailEnd/>
          </a:ln>
          <a:effectLst/>
        </p:spPr>
      </p:pic>
      <p:sp>
        <p:nvSpPr>
          <p:cNvPr id="4" name="Rounded Rectangle 3"/>
          <p:cNvSpPr/>
          <p:nvPr/>
        </p:nvSpPr>
        <p:spPr>
          <a:xfrm>
            <a:off x="3489215" y="2925244"/>
            <a:ext cx="3330648" cy="3953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370" tIns="50685" rIns="101370" bIns="50685" rtlCol="0" anchor="ctr"/>
          <a:lstStyle/>
          <a:p>
            <a:pPr algn="ctr"/>
            <a:r>
              <a:rPr lang="en-US" sz="1800" dirty="0" err="1" smtClean="0">
                <a:solidFill>
                  <a:schemeClr val="tx1"/>
                </a:solidFill>
              </a:rPr>
              <a:t>Kerusakan</a:t>
            </a:r>
            <a:r>
              <a:rPr lang="en-US" sz="1800" dirty="0" smtClean="0">
                <a:solidFill>
                  <a:schemeClr val="tx1"/>
                </a:solidFill>
              </a:rPr>
              <a:t> </a:t>
            </a:r>
            <a:r>
              <a:rPr lang="en-US" sz="1800" dirty="0" err="1" smtClean="0">
                <a:solidFill>
                  <a:schemeClr val="tx1"/>
                </a:solidFill>
              </a:rPr>
              <a:t>alam</a:t>
            </a:r>
            <a:endParaRPr lang="en-US" sz="1800" dirty="0">
              <a:solidFill>
                <a:schemeClr val="tx1"/>
              </a:solidFill>
            </a:endParaRPr>
          </a:p>
        </p:txBody>
      </p:sp>
      <p:sp>
        <p:nvSpPr>
          <p:cNvPr id="5" name="Rounded Rectangle 4"/>
          <p:cNvSpPr/>
          <p:nvPr/>
        </p:nvSpPr>
        <p:spPr>
          <a:xfrm>
            <a:off x="3806419" y="6878312"/>
            <a:ext cx="3330648" cy="3953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370" tIns="50685" rIns="101370" bIns="50685" rtlCol="0" anchor="ctr"/>
          <a:lstStyle/>
          <a:p>
            <a:pPr algn="ctr"/>
            <a:r>
              <a:rPr lang="en-US" sz="1800" dirty="0" err="1" smtClean="0">
                <a:solidFill>
                  <a:schemeClr val="tx1"/>
                </a:solidFill>
              </a:rPr>
              <a:t>Kemiskinan</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PENDAHULUAN</a:t>
            </a:r>
            <a:endParaRPr lang="en-US" dirty="0"/>
          </a:p>
        </p:txBody>
      </p:sp>
      <p:sp>
        <p:nvSpPr>
          <p:cNvPr id="3" name="Content Placeholder 2"/>
          <p:cNvSpPr>
            <a:spLocks noGrp="1"/>
          </p:cNvSpPr>
          <p:nvPr>
            <p:ph idx="1"/>
          </p:nvPr>
        </p:nvSpPr>
        <p:spPr/>
        <p:txBody>
          <a:bodyPr/>
          <a:lstStyle/>
          <a:p>
            <a:r>
              <a:rPr lang="fi-FI" sz="2200" dirty="0">
                <a:solidFill>
                  <a:schemeClr val="tx1"/>
                </a:solidFill>
                <a:latin typeface="+mn-lt"/>
                <a:ea typeface="+mn-ea"/>
                <a:cs typeface="+mn-cs"/>
              </a:rPr>
              <a:t>Pembangunan pada hakekatnya adalah upaya mewujudkan masyarakat yang adil dan makmur yang menjadi cita-cita bangsa Indonesia. </a:t>
            </a:r>
            <a:endParaRPr lang="fi-FI" sz="2200" dirty="0" smtClean="0">
              <a:solidFill>
                <a:schemeClr val="tx1"/>
              </a:solidFill>
              <a:latin typeface="+mn-lt"/>
              <a:ea typeface="+mn-ea"/>
              <a:cs typeface="+mn-cs"/>
            </a:endParaRPr>
          </a:p>
          <a:p>
            <a:r>
              <a:rPr lang="fi-FI" sz="2200" dirty="0" smtClean="0">
                <a:solidFill>
                  <a:schemeClr val="tx1"/>
                </a:solidFill>
                <a:latin typeface="+mn-lt"/>
                <a:ea typeface="+mn-ea"/>
                <a:cs typeface="+mn-cs"/>
              </a:rPr>
              <a:t>Pembangunan </a:t>
            </a:r>
            <a:r>
              <a:rPr lang="fi-FI" sz="2200" dirty="0">
                <a:solidFill>
                  <a:schemeClr val="tx1"/>
                </a:solidFill>
                <a:latin typeface="+mn-lt"/>
                <a:ea typeface="+mn-ea"/>
                <a:cs typeface="+mn-cs"/>
              </a:rPr>
              <a:t>juga dipandang sebagai peningkatan pertumbuhan ekonomi disertai keadilan sosial secara sadar. </a:t>
            </a:r>
            <a:endParaRPr lang="fi-FI" sz="2200" dirty="0" smtClean="0">
              <a:solidFill>
                <a:schemeClr val="tx1"/>
              </a:solidFill>
              <a:latin typeface="+mn-lt"/>
              <a:ea typeface="+mn-ea"/>
              <a:cs typeface="+mn-cs"/>
            </a:endParaRPr>
          </a:p>
          <a:p>
            <a:r>
              <a:rPr lang="fi-FI" sz="2200" dirty="0">
                <a:solidFill>
                  <a:schemeClr val="tx1"/>
                </a:solidFill>
                <a:latin typeface="+mn-lt"/>
                <a:ea typeface="+mn-ea"/>
                <a:cs typeface="+mn-cs"/>
              </a:rPr>
              <a:t>Pembangunan (development)  secara umum menganut tiga paradigma, yaitu pertumbuhan (</a:t>
            </a:r>
            <a:r>
              <a:rPr lang="fi-FI" sz="2200" i="1" dirty="0">
                <a:solidFill>
                  <a:schemeClr val="tx1"/>
                </a:solidFill>
                <a:latin typeface="+mn-lt"/>
                <a:ea typeface="+mn-ea"/>
                <a:cs typeface="+mn-cs"/>
              </a:rPr>
              <a:t>growth</a:t>
            </a:r>
            <a:r>
              <a:rPr lang="fi-FI" sz="2200" dirty="0">
                <a:solidFill>
                  <a:schemeClr val="tx1"/>
                </a:solidFill>
                <a:latin typeface="+mn-lt"/>
                <a:ea typeface="+mn-ea"/>
                <a:cs typeface="+mn-cs"/>
              </a:rPr>
              <a:t>), perbaikan (</a:t>
            </a:r>
            <a:r>
              <a:rPr lang="fi-FI" sz="2200" i="1" dirty="0">
                <a:solidFill>
                  <a:schemeClr val="tx1"/>
                </a:solidFill>
                <a:latin typeface="+mn-lt"/>
                <a:ea typeface="+mn-ea"/>
                <a:cs typeface="+mn-cs"/>
              </a:rPr>
              <a:t>improvement</a:t>
            </a:r>
            <a:r>
              <a:rPr lang="fi-FI" sz="2200" dirty="0">
                <a:solidFill>
                  <a:schemeClr val="tx1"/>
                </a:solidFill>
                <a:latin typeface="+mn-lt"/>
                <a:ea typeface="+mn-ea"/>
                <a:cs typeface="+mn-cs"/>
              </a:rPr>
              <a:t>), dan perubahan (</a:t>
            </a:r>
            <a:r>
              <a:rPr lang="fi-FI" sz="2200" i="1" dirty="0">
                <a:solidFill>
                  <a:schemeClr val="tx1"/>
                </a:solidFill>
                <a:latin typeface="+mn-lt"/>
                <a:ea typeface="+mn-ea"/>
                <a:cs typeface="+mn-cs"/>
              </a:rPr>
              <a:t>change</a:t>
            </a:r>
            <a:r>
              <a:rPr lang="fi-FI" sz="2200" dirty="0">
                <a:solidFill>
                  <a:schemeClr val="tx1"/>
                </a:solidFill>
                <a:latin typeface="+mn-lt"/>
                <a:ea typeface="+mn-ea"/>
                <a:cs typeface="+mn-cs"/>
              </a:rPr>
              <a:t>).  </a:t>
            </a:r>
            <a:endParaRPr lang="en-US" sz="2200" dirty="0">
              <a:solidFill>
                <a:schemeClr val="tx1"/>
              </a:solidFill>
              <a:latin typeface="+mn-lt"/>
              <a:ea typeface="+mn-ea"/>
              <a:cs typeface="+mn-cs"/>
            </a:endParaRPr>
          </a:p>
          <a:p>
            <a:r>
              <a:rPr lang="fi-FI" sz="2200" dirty="0">
                <a:solidFill>
                  <a:schemeClr val="tx1"/>
                </a:solidFill>
                <a:latin typeface="+mn-lt"/>
                <a:ea typeface="+mn-ea"/>
                <a:cs typeface="+mn-cs"/>
              </a:rPr>
              <a:t>Sebagai suatu proses, maka pembangunan masyarakat tidak terlepas dari aspek manajemen yang menanganinya.  Dalam suatu proses manajemen yang umum akan meliputi aspek perencanaan (</a:t>
            </a:r>
            <a:r>
              <a:rPr lang="fi-FI" sz="2200" i="1" dirty="0">
                <a:solidFill>
                  <a:schemeClr val="tx1"/>
                </a:solidFill>
                <a:latin typeface="+mn-lt"/>
                <a:ea typeface="+mn-ea"/>
                <a:cs typeface="+mn-cs"/>
              </a:rPr>
              <a:t>planning</a:t>
            </a:r>
            <a:r>
              <a:rPr lang="fi-FI" sz="2200" dirty="0">
                <a:solidFill>
                  <a:schemeClr val="tx1"/>
                </a:solidFill>
                <a:latin typeface="+mn-lt"/>
                <a:ea typeface="+mn-ea"/>
                <a:cs typeface="+mn-cs"/>
              </a:rPr>
              <a:t>), pengorganisasian (</a:t>
            </a:r>
            <a:r>
              <a:rPr lang="fi-FI" sz="2200" i="1" dirty="0">
                <a:solidFill>
                  <a:schemeClr val="tx1"/>
                </a:solidFill>
                <a:latin typeface="+mn-lt"/>
                <a:ea typeface="+mn-ea"/>
                <a:cs typeface="+mn-cs"/>
              </a:rPr>
              <a:t>organizing</a:t>
            </a:r>
            <a:r>
              <a:rPr lang="fi-FI" sz="2200" dirty="0">
                <a:solidFill>
                  <a:schemeClr val="tx1"/>
                </a:solidFill>
                <a:latin typeface="+mn-lt"/>
                <a:ea typeface="+mn-ea"/>
                <a:cs typeface="+mn-cs"/>
              </a:rPr>
              <a:t>), penggerakan (</a:t>
            </a:r>
            <a:r>
              <a:rPr lang="fi-FI" sz="2200" i="1" dirty="0">
                <a:solidFill>
                  <a:schemeClr val="tx1"/>
                </a:solidFill>
                <a:latin typeface="+mn-lt"/>
                <a:ea typeface="+mn-ea"/>
                <a:cs typeface="+mn-cs"/>
              </a:rPr>
              <a:t>actuating</a:t>
            </a:r>
            <a:r>
              <a:rPr lang="fi-FI" sz="2200" dirty="0">
                <a:solidFill>
                  <a:schemeClr val="tx1"/>
                </a:solidFill>
                <a:latin typeface="+mn-lt"/>
                <a:ea typeface="+mn-ea"/>
                <a:cs typeface="+mn-cs"/>
              </a:rPr>
              <a:t>), dan pengawasan (</a:t>
            </a:r>
            <a:r>
              <a:rPr lang="fi-FI" sz="2200" i="1" dirty="0">
                <a:solidFill>
                  <a:schemeClr val="tx1"/>
                </a:solidFill>
                <a:latin typeface="+mn-lt"/>
                <a:ea typeface="+mn-ea"/>
                <a:cs typeface="+mn-cs"/>
              </a:rPr>
              <a:t>controlling</a:t>
            </a:r>
            <a:r>
              <a:rPr lang="fi-FI" sz="2200" dirty="0">
                <a:solidFill>
                  <a:schemeClr val="tx1"/>
                </a:solidFill>
                <a:latin typeface="+mn-lt"/>
                <a:ea typeface="+mn-ea"/>
                <a:cs typeface="+mn-cs"/>
              </a:rPr>
              <a:t>).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709" y="508771"/>
            <a:ext cx="8626475" cy="928694"/>
          </a:xfrm>
        </p:spPr>
        <p:txBody>
          <a:bodyPr/>
          <a:lstStyle/>
          <a:p>
            <a:r>
              <a:rPr lang="es-ES" sz="3200" b="1" dirty="0">
                <a:solidFill>
                  <a:schemeClr val="tx2"/>
                </a:solidFill>
                <a:latin typeface="+mj-lt"/>
                <a:ea typeface="+mj-ea"/>
                <a:cs typeface="+mj-cs"/>
              </a:rPr>
              <a:t>PENGERTIAN DAN ISU-ISU PENDEKATAN PERENCANAAN PEMBANGUNAN</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a:xfrm>
            <a:off x="1524000" y="1508903"/>
            <a:ext cx="8474075" cy="5349097"/>
          </a:xfrm>
        </p:spPr>
        <p:txBody>
          <a:bodyPr/>
          <a:lstStyle/>
          <a:p>
            <a:r>
              <a:rPr lang="es-ES" sz="2400" dirty="0" err="1">
                <a:solidFill>
                  <a:schemeClr val="tx1"/>
                </a:solidFill>
                <a:latin typeface="+mn-lt"/>
                <a:ea typeface="+mn-ea"/>
                <a:cs typeface="+mn-cs"/>
              </a:rPr>
              <a:t>Perencanaan</a:t>
            </a:r>
            <a:r>
              <a:rPr lang="es-ES" sz="2400" dirty="0">
                <a:solidFill>
                  <a:schemeClr val="tx1"/>
                </a:solidFill>
                <a:latin typeface="+mn-lt"/>
                <a:ea typeface="+mn-ea"/>
                <a:cs typeface="+mn-cs"/>
              </a:rPr>
              <a:t> (</a:t>
            </a:r>
            <a:r>
              <a:rPr lang="es-ES" sz="2400" i="1" dirty="0" err="1">
                <a:solidFill>
                  <a:schemeClr val="tx1"/>
                </a:solidFill>
                <a:latin typeface="+mn-lt"/>
                <a:ea typeface="+mn-ea"/>
                <a:cs typeface="+mn-cs"/>
              </a:rPr>
              <a:t>planning</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ditinjau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dari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segi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sistem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menurut</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Chadwick</a:t>
            </a:r>
            <a:r>
              <a:rPr lang="es-ES" sz="2400" dirty="0">
                <a:solidFill>
                  <a:schemeClr val="tx1"/>
                </a:solidFill>
                <a:latin typeface="+mn-lt"/>
                <a:ea typeface="+mn-ea"/>
                <a:cs typeface="+mn-cs"/>
              </a:rPr>
              <a:t> (1978) </a:t>
            </a:r>
            <a:r>
              <a:rPr lang="es-ES" sz="2400" dirty="0" err="1">
                <a:solidFill>
                  <a:schemeClr val="tx1"/>
                </a:solidFill>
                <a:latin typeface="+mn-lt"/>
                <a:ea typeface="+mn-ea"/>
                <a:cs typeface="+mn-cs"/>
              </a:rPr>
              <a:t>merupakan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suatu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proses</a:t>
            </a:r>
            <a:r>
              <a:rPr lang="es-ES" sz="2400" dirty="0">
                <a:solidFill>
                  <a:schemeClr val="tx1"/>
                </a:solidFill>
                <a:latin typeface="+mn-lt"/>
                <a:ea typeface="+mn-ea"/>
                <a:cs typeface="+mn-cs"/>
              </a:rPr>
              <a:t> yang </a:t>
            </a:r>
            <a:r>
              <a:rPr lang="es-ES" sz="2400" dirty="0" err="1">
                <a:solidFill>
                  <a:schemeClr val="tx1"/>
                </a:solidFill>
                <a:latin typeface="+mn-lt"/>
                <a:ea typeface="+mn-ea"/>
                <a:cs typeface="+mn-cs"/>
              </a:rPr>
              <a:t>bertingkat</a:t>
            </a:r>
            <a:r>
              <a:rPr lang="es-ES" sz="2400" dirty="0">
                <a:solidFill>
                  <a:schemeClr val="tx1"/>
                </a:solidFill>
                <a:latin typeface="+mn-lt"/>
                <a:ea typeface="+mn-ea"/>
                <a:cs typeface="+mn-cs"/>
              </a:rPr>
              <a:t> yang </a:t>
            </a:r>
            <a:r>
              <a:rPr lang="es-ES" sz="2400" dirty="0" err="1">
                <a:solidFill>
                  <a:schemeClr val="tx1"/>
                </a:solidFill>
                <a:latin typeface="+mn-lt"/>
                <a:ea typeface="+mn-ea"/>
                <a:cs typeface="+mn-cs"/>
              </a:rPr>
              <a:t>dapat</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mengontrol</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suatu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susunan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kegiatan</a:t>
            </a:r>
            <a:r>
              <a:rPr lang="es-ES" sz="2400" dirty="0">
                <a:solidFill>
                  <a:schemeClr val="tx1"/>
                </a:solidFill>
                <a:latin typeface="+mn-lt"/>
                <a:ea typeface="+mn-ea"/>
                <a:cs typeface="+mn-cs"/>
              </a:rPr>
              <a:t>  dimana </a:t>
            </a:r>
            <a:r>
              <a:rPr lang="es-ES" sz="2400" dirty="0" err="1">
                <a:solidFill>
                  <a:schemeClr val="tx1"/>
                </a:solidFill>
                <a:latin typeface="+mn-lt"/>
                <a:ea typeface="+mn-ea"/>
                <a:cs typeface="+mn-cs"/>
              </a:rPr>
              <a:t>urutan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proses</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pekerjaan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harus</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dilakukan</a:t>
            </a:r>
            <a:r>
              <a:rPr lang="es-ES" sz="2400" dirty="0">
                <a:solidFill>
                  <a:schemeClr val="tx1"/>
                </a:solidFill>
                <a:latin typeface="+mn-lt"/>
                <a:ea typeface="+mn-ea"/>
                <a:cs typeface="+mn-cs"/>
              </a:rPr>
              <a:t>. </a:t>
            </a:r>
            <a:endParaRPr lang="es-ES" sz="2400" dirty="0" smtClean="0">
              <a:solidFill>
                <a:schemeClr val="tx1"/>
              </a:solidFill>
              <a:latin typeface="+mn-lt"/>
              <a:ea typeface="+mn-ea"/>
              <a:cs typeface="+mn-cs"/>
            </a:endParaRPr>
          </a:p>
          <a:p>
            <a:r>
              <a:rPr lang="es-ES" sz="2400" dirty="0">
                <a:solidFill>
                  <a:schemeClr val="tx1"/>
                </a:solidFill>
                <a:latin typeface="+mn-lt"/>
                <a:ea typeface="+mn-ea"/>
                <a:cs typeface="+mn-cs"/>
              </a:rPr>
              <a:t>Roberts et al (1984)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bukunya</a:t>
            </a:r>
            <a:r>
              <a:rPr lang="es-ES" sz="2400" dirty="0">
                <a:solidFill>
                  <a:schemeClr val="tx1"/>
                </a:solidFill>
                <a:latin typeface="+mn-lt"/>
                <a:ea typeface="+mn-ea"/>
                <a:cs typeface="+mn-cs"/>
              </a:rPr>
              <a:t> </a:t>
            </a:r>
            <a:r>
              <a:rPr lang="es-ES" sz="2400" i="1" dirty="0" err="1">
                <a:solidFill>
                  <a:schemeClr val="tx1"/>
                </a:solidFill>
                <a:latin typeface="+mn-lt"/>
                <a:ea typeface="+mn-ea"/>
                <a:cs typeface="+mn-cs"/>
              </a:rPr>
              <a:t>Planning</a:t>
            </a:r>
            <a:r>
              <a:rPr lang="es-ES" sz="2400" i="1" dirty="0">
                <a:solidFill>
                  <a:schemeClr val="tx1"/>
                </a:solidFill>
                <a:latin typeface="+mn-lt"/>
                <a:ea typeface="+mn-ea"/>
                <a:cs typeface="+mn-cs"/>
              </a:rPr>
              <a:t> and </a:t>
            </a:r>
            <a:r>
              <a:rPr lang="es-ES" sz="2400" i="1" dirty="0" err="1">
                <a:solidFill>
                  <a:schemeClr val="tx1"/>
                </a:solidFill>
                <a:latin typeface="+mn-lt"/>
                <a:ea typeface="+mn-ea"/>
                <a:cs typeface="+mn-cs"/>
              </a:rPr>
              <a:t>Ecology</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mendefinisikan</a:t>
            </a:r>
            <a:r>
              <a:rPr lang="es-ES" sz="2400" dirty="0">
                <a:solidFill>
                  <a:schemeClr val="tx1"/>
                </a:solidFill>
                <a:latin typeface="+mn-lt"/>
                <a:ea typeface="+mn-ea"/>
                <a:cs typeface="+mn-cs"/>
              </a:rPr>
              <a:t> </a:t>
            </a:r>
            <a:r>
              <a:rPr lang="es-ES" sz="2400" i="1" dirty="0" err="1">
                <a:solidFill>
                  <a:schemeClr val="tx1"/>
                </a:solidFill>
                <a:latin typeface="+mn-lt"/>
                <a:ea typeface="+mn-ea"/>
                <a:cs typeface="+mn-cs"/>
              </a:rPr>
              <a:t>planning</a:t>
            </a:r>
            <a:r>
              <a:rPr lang="es-ES" sz="2400" i="1" dirty="0">
                <a:solidFill>
                  <a:schemeClr val="tx1"/>
                </a:solidFill>
                <a:latin typeface="+mn-lt"/>
                <a:ea typeface="+mn-ea"/>
                <a:cs typeface="+mn-cs"/>
              </a:rPr>
              <a:t> </a:t>
            </a:r>
            <a:r>
              <a:rPr lang="es-ES" sz="2400" dirty="0" err="1">
                <a:solidFill>
                  <a:schemeClr val="tx1"/>
                </a:solidFill>
                <a:latin typeface="+mn-lt"/>
                <a:ea typeface="+mn-ea"/>
                <a:cs typeface="+mn-cs"/>
              </a:rPr>
              <a:t>sebagai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suatu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aktivitas</a:t>
            </a:r>
            <a:r>
              <a:rPr lang="es-ES" sz="2400" dirty="0">
                <a:solidFill>
                  <a:schemeClr val="tx1"/>
                </a:solidFill>
                <a:latin typeface="+mn-lt"/>
                <a:ea typeface="+mn-ea"/>
                <a:cs typeface="+mn-cs"/>
              </a:rPr>
              <a:t> yang </a:t>
            </a:r>
            <a:r>
              <a:rPr lang="es-ES" sz="2400" dirty="0" err="1">
                <a:solidFill>
                  <a:schemeClr val="tx1"/>
                </a:solidFill>
                <a:latin typeface="+mn-lt"/>
                <a:ea typeface="+mn-ea"/>
                <a:cs typeface="+mn-cs"/>
              </a:rPr>
              <a:t>berkaitan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dengan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alokasi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atau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eksploitasi</a:t>
            </a:r>
            <a:r>
              <a:rPr lang="es-ES" sz="2400" dirty="0">
                <a:solidFill>
                  <a:schemeClr val="tx1"/>
                </a:solidFill>
                <a:latin typeface="+mn-lt"/>
                <a:ea typeface="+mn-ea"/>
                <a:cs typeface="+mn-cs"/>
              </a:rPr>
              <a:t> yang </a:t>
            </a:r>
            <a:r>
              <a:rPr lang="es-ES" sz="2400" dirty="0" err="1">
                <a:solidFill>
                  <a:schemeClr val="tx1"/>
                </a:solidFill>
                <a:latin typeface="+mn-lt"/>
                <a:ea typeface="+mn-ea"/>
                <a:cs typeface="+mn-cs"/>
              </a:rPr>
              <a:t>rasional</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dari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sumber-sumber</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daya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untuk</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kemaslahatan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manusia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baik</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jangka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pendek</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maupun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jangka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panjang</a:t>
            </a:r>
            <a:r>
              <a:rPr lang="es-ES" sz="2400" dirty="0" smtClean="0">
                <a:solidFill>
                  <a:schemeClr val="tx1"/>
                </a:solidFill>
                <a:latin typeface="+mn-lt"/>
                <a:ea typeface="+mn-ea"/>
                <a:cs typeface="+mn-cs"/>
              </a:rPr>
              <a:t>.</a:t>
            </a:r>
          </a:p>
          <a:p>
            <a:r>
              <a:rPr lang="es-ES" sz="2400" dirty="0" err="1">
                <a:solidFill>
                  <a:schemeClr val="tx1"/>
                </a:solidFill>
                <a:latin typeface="+mn-lt"/>
                <a:ea typeface="+mn-ea"/>
                <a:cs typeface="+mn-cs"/>
              </a:rPr>
              <a:t>Perencanaan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pembangunan</a:t>
            </a:r>
            <a:r>
              <a:rPr lang="es-ES" sz="2400" dirty="0">
                <a:solidFill>
                  <a:schemeClr val="tx1"/>
                </a:solidFill>
                <a:latin typeface="+mn-lt"/>
                <a:ea typeface="+mn-ea"/>
                <a:cs typeface="+mn-cs"/>
              </a:rPr>
              <a:t> juga </a:t>
            </a:r>
            <a:r>
              <a:rPr lang="es-ES" sz="2400" dirty="0" err="1">
                <a:solidFill>
                  <a:schemeClr val="tx1"/>
                </a:solidFill>
                <a:latin typeface="+mn-lt"/>
                <a:ea typeface="+mn-ea"/>
                <a:cs typeface="+mn-cs"/>
              </a:rPr>
              <a:t>tidak</a:t>
            </a:r>
            <a:r>
              <a:rPr lang="es-ES" sz="2400" dirty="0">
                <a:solidFill>
                  <a:schemeClr val="tx1"/>
                </a:solidFill>
                <a:latin typeface="+mn-lt"/>
                <a:ea typeface="+mn-ea"/>
                <a:cs typeface="+mn-cs"/>
              </a:rPr>
              <a:t> bisa </a:t>
            </a:r>
            <a:r>
              <a:rPr lang="es-ES" sz="2400" dirty="0" err="1">
                <a:solidFill>
                  <a:schemeClr val="tx1"/>
                </a:solidFill>
                <a:latin typeface="+mn-lt"/>
                <a:ea typeface="+mn-ea"/>
                <a:cs typeface="+mn-cs"/>
              </a:rPr>
              <a:t>dilepaskan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dari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konsep</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hubungan</a:t>
            </a:r>
            <a:r>
              <a:rPr lang="es-ES" sz="2400" dirty="0">
                <a:solidFill>
                  <a:schemeClr val="tx1"/>
                </a:solidFill>
                <a:latin typeface="+mn-lt"/>
                <a:ea typeface="+mn-ea"/>
                <a:cs typeface="+mn-cs"/>
              </a:rPr>
              <a:t> antara </a:t>
            </a:r>
            <a:r>
              <a:rPr lang="es-ES" sz="2400" dirty="0" err="1">
                <a:solidFill>
                  <a:schemeClr val="tx1"/>
                </a:solidFill>
                <a:latin typeface="+mn-lt"/>
                <a:ea typeface="+mn-ea"/>
                <a:cs typeface="+mn-cs"/>
              </a:rPr>
              <a:t>sistem</a:t>
            </a:r>
            <a:r>
              <a:rPr lang="es-ES" sz="2400" dirty="0">
                <a:solidFill>
                  <a:schemeClr val="tx1"/>
                </a:solidFill>
                <a:latin typeface="+mn-lt"/>
                <a:ea typeface="+mn-ea"/>
                <a:cs typeface="+mn-cs"/>
              </a:rPr>
              <a:t> social (</a:t>
            </a:r>
            <a:r>
              <a:rPr lang="es-ES" sz="2400" i="1" dirty="0">
                <a:solidFill>
                  <a:schemeClr val="tx1"/>
                </a:solidFill>
                <a:latin typeface="+mn-lt"/>
                <a:ea typeface="+mn-ea"/>
                <a:cs typeface="+mn-cs"/>
              </a:rPr>
              <a:t>social </a:t>
            </a:r>
            <a:r>
              <a:rPr lang="es-ES" sz="2400" i="1" dirty="0" err="1">
                <a:solidFill>
                  <a:schemeClr val="tx1"/>
                </a:solidFill>
                <a:latin typeface="+mn-lt"/>
                <a:ea typeface="+mn-ea"/>
                <a:cs typeface="+mn-cs"/>
              </a:rPr>
              <a:t>system</a:t>
            </a:r>
            <a:r>
              <a:rPr lang="es-ES" sz="2400" dirty="0">
                <a:solidFill>
                  <a:schemeClr val="tx1"/>
                </a:solidFill>
                <a:latin typeface="+mn-lt"/>
                <a:ea typeface="+mn-ea"/>
                <a:cs typeface="+mn-cs"/>
              </a:rPr>
              <a:t>) dan </a:t>
            </a:r>
            <a:r>
              <a:rPr lang="es-ES" sz="2400" dirty="0" err="1">
                <a:solidFill>
                  <a:schemeClr val="tx1"/>
                </a:solidFill>
                <a:latin typeface="+mn-lt"/>
                <a:ea typeface="+mn-ea"/>
                <a:cs typeface="+mn-cs"/>
              </a:rPr>
              <a:t>lingkungan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atau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sistem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ekologi</a:t>
            </a:r>
            <a:r>
              <a:rPr lang="es-ES" sz="2400" dirty="0">
                <a:solidFill>
                  <a:schemeClr val="tx1"/>
                </a:solidFill>
                <a:latin typeface="+mn-lt"/>
                <a:ea typeface="+mn-ea"/>
                <a:cs typeface="+mn-cs"/>
              </a:rPr>
              <a:t> (</a:t>
            </a:r>
            <a:r>
              <a:rPr lang="es-ES" sz="2400" i="1" dirty="0" err="1">
                <a:solidFill>
                  <a:schemeClr val="tx1"/>
                </a:solidFill>
                <a:latin typeface="+mn-lt"/>
                <a:ea typeface="+mn-ea"/>
                <a:cs typeface="+mn-cs"/>
              </a:rPr>
              <a:t>ecological</a:t>
            </a:r>
            <a:r>
              <a:rPr lang="es-ES" sz="2400" i="1" dirty="0">
                <a:solidFill>
                  <a:schemeClr val="tx1"/>
                </a:solidFill>
                <a:latin typeface="+mn-lt"/>
                <a:ea typeface="+mn-ea"/>
                <a:cs typeface="+mn-cs"/>
              </a:rPr>
              <a:t> </a:t>
            </a:r>
            <a:r>
              <a:rPr lang="es-ES" sz="2400" i="1" dirty="0" err="1">
                <a:solidFill>
                  <a:schemeClr val="tx1"/>
                </a:solidFill>
                <a:latin typeface="+mn-lt"/>
                <a:ea typeface="+mn-ea"/>
                <a:cs typeface="+mn-cs"/>
              </a:rPr>
              <a:t>systems</a:t>
            </a:r>
            <a:r>
              <a:rPr lang="es-ES" sz="2400" dirty="0">
                <a:solidFill>
                  <a:schemeClr val="tx1"/>
                </a:solidFill>
                <a:latin typeface="+mn-lt"/>
                <a:ea typeface="+mn-ea"/>
                <a:cs typeface="+mn-cs"/>
              </a:rPr>
              <a:t>). </a:t>
            </a:r>
            <a:endParaRPr lang="en-US" sz="24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626475" cy="856437"/>
          </a:xfrm>
        </p:spPr>
        <p:txBody>
          <a:bodyPr/>
          <a:lstStyle/>
          <a:p>
            <a:r>
              <a:rPr lang="en-US" sz="1600" dirty="0" smtClean="0"/>
              <a:t>LANJUTAN</a:t>
            </a:r>
            <a:endParaRPr lang="en-US" sz="1600" dirty="0"/>
          </a:p>
        </p:txBody>
      </p:sp>
      <p:sp>
        <p:nvSpPr>
          <p:cNvPr id="3" name="Content Placeholder 2"/>
          <p:cNvSpPr>
            <a:spLocks noGrp="1"/>
          </p:cNvSpPr>
          <p:nvPr>
            <p:ph idx="1"/>
          </p:nvPr>
        </p:nvSpPr>
        <p:spPr>
          <a:xfrm>
            <a:off x="1524000" y="1151713"/>
            <a:ext cx="8474075" cy="5706287"/>
          </a:xfrm>
        </p:spPr>
        <p:txBody>
          <a:bodyPr/>
          <a:lstStyle/>
          <a:p>
            <a:r>
              <a:rPr lang="es-ES" sz="2200" dirty="0" err="1" smtClean="0">
                <a:solidFill>
                  <a:schemeClr val="tx1"/>
                </a:solidFill>
                <a:latin typeface="+mn-lt"/>
                <a:ea typeface="+mn-ea"/>
                <a:cs typeface="+mn-cs"/>
              </a:rPr>
              <a:t>Perencanaan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pembangunan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perspektif</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lingkungan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menurut</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Eagles</a:t>
            </a:r>
            <a:r>
              <a:rPr lang="es-ES" sz="2200" dirty="0" smtClean="0">
                <a:solidFill>
                  <a:schemeClr val="tx1"/>
                </a:solidFill>
                <a:latin typeface="+mn-lt"/>
                <a:ea typeface="+mn-ea"/>
                <a:cs typeface="+mn-cs"/>
              </a:rPr>
              <a:t> (1984) </a:t>
            </a:r>
            <a:r>
              <a:rPr lang="es-ES" sz="2200" dirty="0" err="1" smtClean="0">
                <a:solidFill>
                  <a:schemeClr val="tx1"/>
                </a:solidFill>
                <a:latin typeface="+mn-lt"/>
                <a:ea typeface="+mn-ea"/>
                <a:cs typeface="+mn-cs"/>
              </a:rPr>
              <a:t>memiliki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dua</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komponen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yaitu</a:t>
            </a:r>
            <a:r>
              <a:rPr lang="es-ES" sz="2200" dirty="0" smtClean="0">
                <a:solidFill>
                  <a:schemeClr val="tx1"/>
                </a:solidFill>
                <a:latin typeface="+mn-lt"/>
                <a:ea typeface="+mn-ea"/>
                <a:cs typeface="+mn-cs"/>
              </a:rPr>
              <a:t> : (1). </a:t>
            </a:r>
            <a:r>
              <a:rPr lang="es-ES" sz="2200" dirty="0" err="1" smtClean="0">
                <a:solidFill>
                  <a:schemeClr val="tx1"/>
                </a:solidFill>
                <a:latin typeface="+mn-lt"/>
                <a:ea typeface="+mn-ea"/>
                <a:cs typeface="+mn-cs"/>
              </a:rPr>
              <a:t>sekumpulan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alasan</a:t>
            </a:r>
            <a:r>
              <a:rPr lang="es-ES" sz="2200" dirty="0" smtClean="0">
                <a:solidFill>
                  <a:schemeClr val="tx1"/>
                </a:solidFill>
                <a:latin typeface="+mn-lt"/>
                <a:ea typeface="+mn-ea"/>
                <a:cs typeface="+mn-cs"/>
              </a:rPr>
              <a:t> yang </a:t>
            </a:r>
            <a:r>
              <a:rPr lang="es-ES" sz="2200" dirty="0" err="1" smtClean="0">
                <a:solidFill>
                  <a:schemeClr val="tx1"/>
                </a:solidFill>
                <a:latin typeface="+mn-lt"/>
                <a:ea typeface="+mn-ea"/>
                <a:cs typeface="+mn-cs"/>
              </a:rPr>
              <a:t>melihat</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tujuan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perencanaan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segi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ekologi</a:t>
            </a:r>
            <a:r>
              <a:rPr lang="es-ES" sz="2200" dirty="0" smtClean="0">
                <a:solidFill>
                  <a:schemeClr val="tx1"/>
                </a:solidFill>
                <a:latin typeface="+mn-lt"/>
                <a:ea typeface="+mn-ea"/>
                <a:cs typeface="+mn-cs"/>
              </a:rPr>
              <a:t> dan </a:t>
            </a:r>
            <a:r>
              <a:rPr lang="es-ES" sz="2200" dirty="0" err="1" smtClean="0">
                <a:solidFill>
                  <a:schemeClr val="tx1"/>
                </a:solidFill>
                <a:latin typeface="+mn-lt"/>
                <a:ea typeface="+mn-ea"/>
                <a:cs typeface="+mn-cs"/>
              </a:rPr>
              <a:t>pembangunan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manusia</a:t>
            </a:r>
            <a:r>
              <a:rPr lang="es-ES" sz="2200" dirty="0" smtClean="0">
                <a:solidFill>
                  <a:schemeClr val="tx1"/>
                </a:solidFill>
                <a:latin typeface="+mn-lt"/>
                <a:ea typeface="+mn-ea"/>
                <a:cs typeface="+mn-cs"/>
              </a:rPr>
              <a:t>; (2). </a:t>
            </a:r>
            <a:r>
              <a:rPr lang="es-ES" sz="2200" dirty="0" err="1" smtClean="0">
                <a:solidFill>
                  <a:schemeClr val="tx1"/>
                </a:solidFill>
                <a:latin typeface="+mn-lt"/>
                <a:ea typeface="+mn-ea"/>
                <a:cs typeface="+mn-cs"/>
              </a:rPr>
              <a:t>seperangkat</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kriteria</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sebagai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acuan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dalam</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menilai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pembangunan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aspek</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etika</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ekologi</a:t>
            </a:r>
            <a:r>
              <a:rPr lang="es-ES" sz="2200" dirty="0" smtClean="0">
                <a:solidFill>
                  <a:schemeClr val="tx1"/>
                </a:solidFill>
                <a:latin typeface="+mn-lt"/>
                <a:ea typeface="+mn-ea"/>
                <a:cs typeface="+mn-cs"/>
              </a:rPr>
              <a:t> dan </a:t>
            </a:r>
            <a:r>
              <a:rPr lang="es-ES" sz="2200" dirty="0" err="1" smtClean="0">
                <a:solidFill>
                  <a:schemeClr val="tx1"/>
                </a:solidFill>
                <a:latin typeface="+mn-lt"/>
                <a:ea typeface="+mn-ea"/>
                <a:cs typeface="+mn-cs"/>
              </a:rPr>
              <a:t>etika</a:t>
            </a:r>
            <a:r>
              <a:rPr lang="es-ES" sz="2200" dirty="0" smtClean="0">
                <a:solidFill>
                  <a:schemeClr val="tx1"/>
                </a:solidFill>
                <a:latin typeface="+mn-lt"/>
                <a:ea typeface="+mn-ea"/>
                <a:cs typeface="+mn-cs"/>
              </a:rPr>
              <a:t> social.</a:t>
            </a:r>
          </a:p>
          <a:p>
            <a:r>
              <a:rPr lang="es-ES" sz="2200" dirty="0" err="1" smtClean="0">
                <a:solidFill>
                  <a:schemeClr val="tx1"/>
                </a:solidFill>
                <a:latin typeface="+mn-lt"/>
                <a:ea typeface="+mn-ea"/>
                <a:cs typeface="+mn-cs"/>
              </a:rPr>
              <a:t>Sikap</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manusia</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akan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berkisar</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i="1" dirty="0" err="1" smtClean="0">
                <a:solidFill>
                  <a:schemeClr val="tx1"/>
                </a:solidFill>
                <a:latin typeface="+mn-lt"/>
                <a:ea typeface="+mn-ea"/>
                <a:cs typeface="+mn-cs"/>
              </a:rPr>
              <a:t>negativistic</a:t>
            </a:r>
            <a:r>
              <a:rPr lang="es-ES" sz="2200" i="1" dirty="0" smtClean="0">
                <a:solidFill>
                  <a:schemeClr val="tx1"/>
                </a:solidFill>
                <a:latin typeface="+mn-lt"/>
                <a:ea typeface="+mn-ea"/>
                <a:cs typeface="+mn-cs"/>
              </a:rPr>
              <a:t>, </a:t>
            </a:r>
            <a:r>
              <a:rPr lang="es-ES" sz="2200" i="1" dirty="0" err="1" smtClean="0">
                <a:solidFill>
                  <a:schemeClr val="tx1"/>
                </a:solidFill>
                <a:latin typeface="+mn-lt"/>
                <a:ea typeface="+mn-ea"/>
                <a:cs typeface="+mn-cs"/>
              </a:rPr>
              <a:t>utilitarian</a:t>
            </a:r>
            <a:r>
              <a:rPr lang="es-ES" sz="2200" i="1" dirty="0" smtClean="0">
                <a:solidFill>
                  <a:schemeClr val="tx1"/>
                </a:solidFill>
                <a:latin typeface="+mn-lt"/>
                <a:ea typeface="+mn-ea"/>
                <a:cs typeface="+mn-cs"/>
              </a:rPr>
              <a:t>, </a:t>
            </a:r>
            <a:r>
              <a:rPr lang="es-ES" sz="2200" i="1" dirty="0" err="1" smtClean="0">
                <a:solidFill>
                  <a:schemeClr val="tx1"/>
                </a:solidFill>
                <a:latin typeface="+mn-lt"/>
                <a:ea typeface="+mn-ea"/>
                <a:cs typeface="+mn-cs"/>
              </a:rPr>
              <a:t>neutralistic</a:t>
            </a:r>
            <a:r>
              <a:rPr lang="es-ES" sz="2200" i="1" dirty="0" smtClean="0">
                <a:solidFill>
                  <a:schemeClr val="tx1"/>
                </a:solidFill>
                <a:latin typeface="+mn-lt"/>
                <a:ea typeface="+mn-ea"/>
                <a:cs typeface="+mn-cs"/>
              </a:rPr>
              <a:t>, </a:t>
            </a:r>
            <a:r>
              <a:rPr lang="es-ES" sz="2200" i="1" dirty="0" err="1" smtClean="0">
                <a:solidFill>
                  <a:schemeClr val="tx1"/>
                </a:solidFill>
                <a:latin typeface="+mn-lt"/>
                <a:ea typeface="+mn-ea"/>
                <a:cs typeface="+mn-cs"/>
              </a:rPr>
              <a:t>humanistic</a:t>
            </a:r>
            <a:r>
              <a:rPr lang="es-ES" sz="2200" i="1" dirty="0" smtClean="0">
                <a:solidFill>
                  <a:schemeClr val="tx1"/>
                </a:solidFill>
                <a:latin typeface="+mn-lt"/>
                <a:ea typeface="+mn-ea"/>
                <a:cs typeface="+mn-cs"/>
              </a:rPr>
              <a:t>, </a:t>
            </a:r>
            <a:r>
              <a:rPr lang="es-ES" sz="2200" i="1" dirty="0" err="1" smtClean="0">
                <a:solidFill>
                  <a:schemeClr val="tx1"/>
                </a:solidFill>
                <a:latin typeface="+mn-lt"/>
                <a:ea typeface="+mn-ea"/>
                <a:cs typeface="+mn-cs"/>
              </a:rPr>
              <a:t>aesthetic</a:t>
            </a:r>
            <a:r>
              <a:rPr lang="es-ES" sz="2200" i="1" dirty="0" smtClean="0">
                <a:solidFill>
                  <a:schemeClr val="tx1"/>
                </a:solidFill>
                <a:latin typeface="+mn-lt"/>
                <a:ea typeface="+mn-ea"/>
                <a:cs typeface="+mn-cs"/>
              </a:rPr>
              <a:t> </a:t>
            </a:r>
            <a:r>
              <a:rPr lang="es-ES" sz="2200" dirty="0" err="1" smtClean="0">
                <a:solidFill>
                  <a:schemeClr val="tx1"/>
                </a:solidFill>
                <a:latin typeface="+mn-lt"/>
                <a:ea typeface="+mn-ea"/>
                <a:cs typeface="+mn-cs"/>
              </a:rPr>
              <a:t>sampai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kepada</a:t>
            </a:r>
            <a:r>
              <a:rPr lang="es-ES" sz="2200" i="1" dirty="0" smtClean="0">
                <a:solidFill>
                  <a:schemeClr val="tx1"/>
                </a:solidFill>
                <a:latin typeface="+mn-lt"/>
                <a:ea typeface="+mn-ea"/>
                <a:cs typeface="+mn-cs"/>
              </a:rPr>
              <a:t> </a:t>
            </a:r>
            <a:r>
              <a:rPr lang="es-ES" sz="2200" i="1" dirty="0" err="1" smtClean="0">
                <a:solidFill>
                  <a:schemeClr val="tx1"/>
                </a:solidFill>
                <a:latin typeface="+mn-lt"/>
                <a:ea typeface="+mn-ea"/>
                <a:cs typeface="+mn-cs"/>
              </a:rPr>
              <a:t>ecologistic</a:t>
            </a:r>
            <a:r>
              <a:rPr lang="es-ES" sz="2200" i="1" dirty="0" smtClean="0">
                <a:solidFill>
                  <a:schemeClr val="tx1"/>
                </a:solidFill>
                <a:latin typeface="+mn-lt"/>
                <a:ea typeface="+mn-ea"/>
                <a:cs typeface="+mn-cs"/>
              </a:rPr>
              <a:t> (</a:t>
            </a:r>
            <a:r>
              <a:rPr lang="es-ES" sz="2200" i="1" dirty="0" err="1" smtClean="0">
                <a:solidFill>
                  <a:schemeClr val="tx1"/>
                </a:solidFill>
                <a:latin typeface="+mn-lt"/>
                <a:ea typeface="+mn-ea"/>
                <a:cs typeface="+mn-cs"/>
              </a:rPr>
              <a:t>naturalistic</a:t>
            </a:r>
            <a:r>
              <a:rPr lang="es-ES" sz="2200" i="1" dirty="0" smtClean="0">
                <a:solidFill>
                  <a:schemeClr val="tx1"/>
                </a:solidFill>
                <a:latin typeface="+mn-lt"/>
                <a:ea typeface="+mn-ea"/>
                <a:cs typeface="+mn-cs"/>
              </a:rPr>
              <a:t>). </a:t>
            </a:r>
            <a:endParaRPr lang="en-US" sz="2200" dirty="0" smtClean="0">
              <a:solidFill>
                <a:schemeClr val="tx1"/>
              </a:solidFill>
              <a:latin typeface="+mn-lt"/>
              <a:ea typeface="+mn-ea"/>
              <a:cs typeface="+mn-cs"/>
            </a:endParaRPr>
          </a:p>
          <a:p>
            <a:r>
              <a:rPr lang="es-ES" sz="2200" dirty="0" err="1" smtClean="0">
                <a:solidFill>
                  <a:schemeClr val="tx1"/>
                </a:solidFill>
                <a:latin typeface="+mn-lt"/>
                <a:ea typeface="+mn-ea"/>
                <a:cs typeface="+mn-cs"/>
              </a:rPr>
              <a:t>Isu</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lain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dalam</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proses</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perencanaan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pembangunan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yaitu</a:t>
            </a:r>
            <a:r>
              <a:rPr lang="es-ES" sz="2200" dirty="0" smtClean="0">
                <a:solidFill>
                  <a:schemeClr val="tx1"/>
                </a:solidFill>
                <a:latin typeface="+mn-lt"/>
                <a:ea typeface="+mn-ea"/>
                <a:cs typeface="+mn-cs"/>
              </a:rPr>
              <a:t> antara “</a:t>
            </a:r>
            <a:r>
              <a:rPr lang="es-ES" sz="2200" i="1" dirty="0" smtClean="0">
                <a:solidFill>
                  <a:schemeClr val="tx1"/>
                </a:solidFill>
                <a:latin typeface="+mn-lt"/>
                <a:ea typeface="+mn-ea"/>
                <a:cs typeface="+mn-cs"/>
              </a:rPr>
              <a:t>top </a:t>
            </a:r>
            <a:r>
              <a:rPr lang="es-ES" sz="2200" i="1" dirty="0" err="1" smtClean="0">
                <a:solidFill>
                  <a:schemeClr val="tx1"/>
                </a:solidFill>
                <a:latin typeface="+mn-lt"/>
                <a:ea typeface="+mn-ea"/>
                <a:cs typeface="+mn-cs"/>
              </a:rPr>
              <a:t>down</a:t>
            </a:r>
            <a:r>
              <a:rPr lang="es-ES" sz="2200" dirty="0" smtClean="0">
                <a:solidFill>
                  <a:schemeClr val="tx1"/>
                </a:solidFill>
                <a:latin typeface="+mn-lt"/>
                <a:ea typeface="+mn-ea"/>
                <a:cs typeface="+mn-cs"/>
              </a:rPr>
              <a:t>” dan “</a:t>
            </a:r>
            <a:r>
              <a:rPr lang="es-ES" sz="2200" i="1" dirty="0" err="1" smtClean="0">
                <a:solidFill>
                  <a:schemeClr val="tx1"/>
                </a:solidFill>
                <a:latin typeface="+mn-lt"/>
                <a:ea typeface="+mn-ea"/>
                <a:cs typeface="+mn-cs"/>
              </a:rPr>
              <a:t>bottom</a:t>
            </a:r>
            <a:r>
              <a:rPr lang="es-ES" sz="2200" i="1" dirty="0" smtClean="0">
                <a:solidFill>
                  <a:schemeClr val="tx1"/>
                </a:solidFill>
                <a:latin typeface="+mn-lt"/>
                <a:ea typeface="+mn-ea"/>
                <a:cs typeface="+mn-cs"/>
              </a:rPr>
              <a:t> up</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atau</a:t>
            </a:r>
            <a:r>
              <a:rPr lang="es-ES" sz="2200" dirty="0" smtClean="0">
                <a:solidFill>
                  <a:schemeClr val="tx1"/>
                </a:solidFill>
                <a:latin typeface="+mn-lt"/>
                <a:ea typeface="+mn-ea"/>
                <a:cs typeface="+mn-cs"/>
              </a:rPr>
              <a:t> antara </a:t>
            </a:r>
            <a:r>
              <a:rPr lang="es-ES" sz="2200" dirty="0" err="1" smtClean="0">
                <a:solidFill>
                  <a:schemeClr val="tx1"/>
                </a:solidFill>
                <a:latin typeface="+mn-lt"/>
                <a:ea typeface="+mn-ea"/>
                <a:cs typeface="+mn-cs"/>
              </a:rPr>
              <a:t>pendekatan</a:t>
            </a:r>
            <a:r>
              <a:rPr lang="es-ES" sz="2200" dirty="0" smtClean="0">
                <a:solidFill>
                  <a:schemeClr val="tx1"/>
                </a:solidFill>
                <a:latin typeface="+mn-lt"/>
                <a:ea typeface="+mn-ea"/>
                <a:cs typeface="+mn-cs"/>
              </a:rPr>
              <a:t> “</a:t>
            </a:r>
            <a:r>
              <a:rPr lang="es-ES" sz="2200" i="1" dirty="0" smtClean="0">
                <a:solidFill>
                  <a:schemeClr val="tx1"/>
                </a:solidFill>
                <a:latin typeface="+mn-lt"/>
                <a:ea typeface="+mn-ea"/>
                <a:cs typeface="+mn-cs"/>
              </a:rPr>
              <a:t>central </a:t>
            </a:r>
            <a:r>
              <a:rPr lang="es-ES" sz="2200" i="1" dirty="0" err="1" smtClean="0">
                <a:solidFill>
                  <a:schemeClr val="tx1"/>
                </a:solidFill>
                <a:latin typeface="+mn-lt"/>
                <a:ea typeface="+mn-ea"/>
                <a:cs typeface="+mn-cs"/>
              </a:rPr>
              <a:t>approach</a:t>
            </a:r>
            <a:r>
              <a:rPr lang="es-ES" sz="2200" dirty="0" smtClean="0">
                <a:solidFill>
                  <a:schemeClr val="tx1"/>
                </a:solidFill>
                <a:latin typeface="+mn-lt"/>
                <a:ea typeface="+mn-ea"/>
                <a:cs typeface="+mn-cs"/>
              </a:rPr>
              <a:t>” dan “</a:t>
            </a:r>
            <a:r>
              <a:rPr lang="es-ES" sz="2200" i="1" dirty="0" smtClean="0">
                <a:solidFill>
                  <a:schemeClr val="tx1"/>
                </a:solidFill>
                <a:latin typeface="+mn-lt"/>
                <a:ea typeface="+mn-ea"/>
                <a:cs typeface="+mn-cs"/>
              </a:rPr>
              <a:t>local </a:t>
            </a:r>
            <a:r>
              <a:rPr lang="es-ES" sz="2200" i="1" dirty="0" err="1" smtClean="0">
                <a:solidFill>
                  <a:schemeClr val="tx1"/>
                </a:solidFill>
                <a:latin typeface="+mn-lt"/>
                <a:ea typeface="+mn-ea"/>
                <a:cs typeface="+mn-cs"/>
              </a:rPr>
              <a:t>approach</a:t>
            </a:r>
            <a:r>
              <a:rPr lang="es-ES" sz="2200" dirty="0" smtClean="0">
                <a:solidFill>
                  <a:schemeClr val="tx1"/>
                </a:solidFill>
                <a:latin typeface="+mn-lt"/>
                <a:ea typeface="+mn-ea"/>
                <a:cs typeface="+mn-cs"/>
              </a:rPr>
              <a:t>”. </a:t>
            </a:r>
          </a:p>
          <a:p>
            <a:r>
              <a:rPr lang="es-ES" sz="2200" dirty="0" err="1" smtClean="0">
                <a:solidFill>
                  <a:schemeClr val="tx1"/>
                </a:solidFill>
                <a:latin typeface="+mn-lt"/>
                <a:ea typeface="+mn-ea"/>
                <a:cs typeface="+mn-cs"/>
              </a:rPr>
              <a:t>Pendekatan</a:t>
            </a:r>
            <a:r>
              <a:rPr lang="es-ES" sz="2200" dirty="0" smtClean="0">
                <a:solidFill>
                  <a:schemeClr val="tx1"/>
                </a:solidFill>
                <a:latin typeface="+mn-lt"/>
                <a:ea typeface="+mn-ea"/>
                <a:cs typeface="+mn-cs"/>
              </a:rPr>
              <a:t> “</a:t>
            </a:r>
            <a:r>
              <a:rPr lang="es-ES" sz="2200" i="1" dirty="0" smtClean="0">
                <a:solidFill>
                  <a:schemeClr val="tx1"/>
                </a:solidFill>
                <a:latin typeface="+mn-lt"/>
                <a:ea typeface="+mn-ea"/>
                <a:cs typeface="+mn-cs"/>
              </a:rPr>
              <a:t>top </a:t>
            </a:r>
            <a:r>
              <a:rPr lang="es-ES" sz="2200" i="1" dirty="0" err="1" smtClean="0">
                <a:solidFill>
                  <a:schemeClr val="tx1"/>
                </a:solidFill>
                <a:latin typeface="+mn-lt"/>
                <a:ea typeface="+mn-ea"/>
                <a:cs typeface="+mn-cs"/>
              </a:rPr>
              <a:t>down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atau</a:t>
            </a:r>
            <a:r>
              <a:rPr lang="es-ES" sz="2200" dirty="0" smtClean="0">
                <a:solidFill>
                  <a:schemeClr val="tx1"/>
                </a:solidFill>
                <a:latin typeface="+mn-lt"/>
                <a:ea typeface="+mn-ea"/>
                <a:cs typeface="+mn-cs"/>
              </a:rPr>
              <a:t> “</a:t>
            </a:r>
            <a:r>
              <a:rPr lang="es-ES" sz="2200" i="1" dirty="0" smtClean="0">
                <a:solidFill>
                  <a:schemeClr val="tx1"/>
                </a:solidFill>
                <a:latin typeface="+mn-lt"/>
                <a:ea typeface="+mn-ea"/>
                <a:cs typeface="+mn-cs"/>
              </a:rPr>
              <a:t>central </a:t>
            </a:r>
            <a:r>
              <a:rPr lang="es-ES" sz="2200" i="1" dirty="0" err="1" smtClean="0">
                <a:solidFill>
                  <a:schemeClr val="tx1"/>
                </a:solidFill>
                <a:latin typeface="+mn-lt"/>
                <a:ea typeface="+mn-ea"/>
                <a:cs typeface="+mn-cs"/>
              </a:rPr>
              <a:t>approach</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berarti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perencanaan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pembangunan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utamanya</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datang</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pemerintah</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Pusat</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atau</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lembaga</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pemerintah</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dibandingkan</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dari</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masyarakat</a:t>
            </a:r>
            <a:r>
              <a:rPr lang="es-ES" sz="2200" dirty="0" smtClean="0">
                <a:solidFill>
                  <a:schemeClr val="tx1"/>
                </a:solidFill>
                <a:latin typeface="+mn-lt"/>
                <a:ea typeface="+mn-ea"/>
                <a:cs typeface="+mn-cs"/>
              </a:rPr>
              <a:t> </a:t>
            </a:r>
            <a:r>
              <a:rPr lang="es-ES" sz="2200" dirty="0" err="1" smtClean="0">
                <a:solidFill>
                  <a:schemeClr val="tx1"/>
                </a:solidFill>
                <a:latin typeface="+mn-lt"/>
                <a:ea typeface="+mn-ea"/>
                <a:cs typeface="+mn-cs"/>
              </a:rPr>
              <a:t>bawah</a:t>
            </a:r>
            <a:r>
              <a:rPr lang="es-ES" sz="2200" dirty="0" smtClean="0">
                <a:solidFill>
                  <a:schemeClr val="tx1"/>
                </a:solidFill>
                <a:latin typeface="+mn-lt"/>
                <a:ea typeface="+mn-ea"/>
                <a:cs typeface="+mn-cs"/>
              </a:rPr>
              <a:t>. </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8626475" cy="784999"/>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1524000" y="1080275"/>
            <a:ext cx="8474075" cy="5777725"/>
          </a:xfrm>
        </p:spPr>
        <p:txBody>
          <a:bodyPr/>
          <a:lstStyle/>
          <a:p>
            <a:r>
              <a:rPr lang="es-ES" sz="2400" dirty="0" err="1">
                <a:solidFill>
                  <a:schemeClr val="tx1"/>
                </a:solidFill>
                <a:latin typeface="+mn-lt"/>
                <a:ea typeface="+mn-ea"/>
                <a:cs typeface="+mn-cs"/>
              </a:rPr>
              <a:t>Pendekatan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lokal</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pembangunan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akhirnya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sangat</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diperlukan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dengan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beberapa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alasan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yaitu</a:t>
            </a:r>
            <a:r>
              <a:rPr lang="es-ES" sz="2400" dirty="0">
                <a:solidFill>
                  <a:schemeClr val="tx1"/>
                </a:solidFill>
                <a:latin typeface="+mn-lt"/>
                <a:ea typeface="+mn-ea"/>
                <a:cs typeface="+mn-cs"/>
              </a:rPr>
              <a:t> : (1). </a:t>
            </a:r>
            <a:r>
              <a:rPr lang="es-ES" sz="2400" dirty="0" err="1">
                <a:solidFill>
                  <a:schemeClr val="tx1"/>
                </a:solidFill>
                <a:latin typeface="+mn-lt"/>
                <a:ea typeface="+mn-ea"/>
                <a:cs typeface="+mn-cs"/>
              </a:rPr>
              <a:t>adanya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keanekaragaman</a:t>
            </a:r>
            <a:r>
              <a:rPr lang="es-ES" sz="2400" dirty="0">
                <a:solidFill>
                  <a:schemeClr val="tx1"/>
                </a:solidFill>
                <a:latin typeface="+mn-lt"/>
                <a:ea typeface="+mn-ea"/>
                <a:cs typeface="+mn-cs"/>
              </a:rPr>
              <a:t> dan </a:t>
            </a:r>
            <a:r>
              <a:rPr lang="es-ES" sz="2400" dirty="0" err="1">
                <a:solidFill>
                  <a:schemeClr val="tx1"/>
                </a:solidFill>
                <a:latin typeface="+mn-lt"/>
                <a:ea typeface="+mn-ea"/>
                <a:cs typeface="+mn-cs"/>
              </a:rPr>
              <a:t>kondisi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daerah</a:t>
            </a:r>
            <a:r>
              <a:rPr lang="es-ES" sz="2400" dirty="0">
                <a:solidFill>
                  <a:schemeClr val="tx1"/>
                </a:solidFill>
                <a:latin typeface="+mn-lt"/>
                <a:ea typeface="+mn-ea"/>
                <a:cs typeface="+mn-cs"/>
              </a:rPr>
              <a:t>, (2) </a:t>
            </a:r>
            <a:r>
              <a:rPr lang="es-ES" sz="2400" dirty="0" err="1">
                <a:solidFill>
                  <a:schemeClr val="tx1"/>
                </a:solidFill>
                <a:latin typeface="+mn-lt"/>
                <a:ea typeface="+mn-ea"/>
                <a:cs typeface="+mn-cs"/>
              </a:rPr>
              <a:t>pentingnya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pemerataan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pembangunan</a:t>
            </a:r>
            <a:r>
              <a:rPr lang="es-ES" sz="2400" dirty="0">
                <a:solidFill>
                  <a:schemeClr val="tx1"/>
                </a:solidFill>
                <a:latin typeface="+mn-lt"/>
                <a:ea typeface="+mn-ea"/>
                <a:cs typeface="+mn-cs"/>
              </a:rPr>
              <a:t> dan (3) </a:t>
            </a:r>
            <a:r>
              <a:rPr lang="es-ES" sz="2400" dirty="0" err="1">
                <a:solidFill>
                  <a:schemeClr val="tx1"/>
                </a:solidFill>
                <a:latin typeface="+mn-lt"/>
                <a:ea typeface="+mn-ea"/>
                <a:cs typeface="+mn-cs"/>
              </a:rPr>
              <a:t>adanya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ketidakpastian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konsep-konsep</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pembangunan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terdahulu</a:t>
            </a:r>
            <a:r>
              <a:rPr lang="es-ES" sz="2400" dirty="0">
                <a:solidFill>
                  <a:schemeClr val="tx1"/>
                </a:solidFill>
                <a:latin typeface="+mn-lt"/>
                <a:ea typeface="+mn-ea"/>
                <a:cs typeface="+mn-cs"/>
              </a:rPr>
              <a:t>.</a:t>
            </a:r>
            <a:endParaRPr lang="en-US" sz="2400" dirty="0">
              <a:solidFill>
                <a:schemeClr val="tx1"/>
              </a:solidFill>
              <a:latin typeface="+mn-lt"/>
              <a:ea typeface="+mn-ea"/>
              <a:cs typeface="+mn-cs"/>
            </a:endParaRPr>
          </a:p>
          <a:p>
            <a:r>
              <a:rPr lang="es-ES" sz="2400" dirty="0" err="1">
                <a:solidFill>
                  <a:schemeClr val="tx1"/>
                </a:solidFill>
                <a:latin typeface="+mn-lt"/>
                <a:ea typeface="+mn-ea"/>
                <a:cs typeface="+mn-cs"/>
              </a:rPr>
              <a:t>Isu-isu</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utama</a:t>
            </a:r>
            <a:r>
              <a:rPr lang="es-ES" sz="2400" dirty="0">
                <a:solidFill>
                  <a:schemeClr val="tx1"/>
                </a:solidFill>
                <a:latin typeface="+mn-lt"/>
                <a:ea typeface="+mn-ea"/>
                <a:cs typeface="+mn-cs"/>
              </a:rPr>
              <a:t> yang </a:t>
            </a:r>
            <a:r>
              <a:rPr lang="es-ES" sz="2400" dirty="0" err="1">
                <a:solidFill>
                  <a:schemeClr val="tx1"/>
                </a:solidFill>
                <a:latin typeface="+mn-lt"/>
                <a:ea typeface="+mn-ea"/>
                <a:cs typeface="+mn-cs"/>
              </a:rPr>
              <a:t>muncul</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dari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pengalaman</a:t>
            </a:r>
            <a:r>
              <a:rPr lang="es-ES" sz="2400" dirty="0">
                <a:solidFill>
                  <a:schemeClr val="tx1"/>
                </a:solidFill>
                <a:latin typeface="+mn-lt"/>
                <a:ea typeface="+mn-ea"/>
                <a:cs typeface="+mn-cs"/>
              </a:rPr>
              <a:t> Negara-negara </a:t>
            </a:r>
            <a:r>
              <a:rPr lang="es-ES" sz="2400" dirty="0" err="1">
                <a:solidFill>
                  <a:schemeClr val="tx1"/>
                </a:solidFill>
                <a:latin typeface="+mn-lt"/>
                <a:ea typeface="+mn-ea"/>
                <a:cs typeface="+mn-cs"/>
              </a:rPr>
              <a:t>berkembang</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hal</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ini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yaitu</a:t>
            </a:r>
            <a:r>
              <a:rPr lang="es-ES" sz="2400" dirty="0">
                <a:solidFill>
                  <a:schemeClr val="tx1"/>
                </a:solidFill>
                <a:latin typeface="+mn-lt"/>
                <a:ea typeface="+mn-ea"/>
                <a:cs typeface="+mn-cs"/>
              </a:rPr>
              <a:t> : (1) </a:t>
            </a:r>
            <a:r>
              <a:rPr lang="es-ES" sz="2400" dirty="0" err="1">
                <a:solidFill>
                  <a:schemeClr val="tx1"/>
                </a:solidFill>
                <a:latin typeface="+mn-lt"/>
                <a:ea typeface="+mn-ea"/>
                <a:cs typeface="+mn-cs"/>
              </a:rPr>
              <a:t>pengembangan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partisipasi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masyarakat</a:t>
            </a:r>
            <a:r>
              <a:rPr lang="es-ES" sz="2400" dirty="0">
                <a:solidFill>
                  <a:schemeClr val="tx1"/>
                </a:solidFill>
                <a:latin typeface="+mn-lt"/>
                <a:ea typeface="+mn-ea"/>
                <a:cs typeface="+mn-cs"/>
              </a:rPr>
              <a:t>, (2) target </a:t>
            </a:r>
            <a:r>
              <a:rPr lang="es-ES" sz="2400" dirty="0" err="1">
                <a:solidFill>
                  <a:schemeClr val="tx1"/>
                </a:solidFill>
                <a:latin typeface="+mn-lt"/>
                <a:ea typeface="+mn-ea"/>
                <a:cs typeface="+mn-cs"/>
              </a:rPr>
              <a:t>group</a:t>
            </a:r>
            <a:r>
              <a:rPr lang="es-ES" sz="2400" dirty="0">
                <a:solidFill>
                  <a:schemeClr val="tx1"/>
                </a:solidFill>
                <a:latin typeface="+mn-lt"/>
                <a:ea typeface="+mn-ea"/>
                <a:cs typeface="+mn-cs"/>
              </a:rPr>
              <a:t> (3) </a:t>
            </a:r>
            <a:r>
              <a:rPr lang="es-ES" sz="2400" dirty="0" err="1">
                <a:solidFill>
                  <a:schemeClr val="tx1"/>
                </a:solidFill>
                <a:latin typeface="+mn-lt"/>
                <a:ea typeface="+mn-ea"/>
                <a:cs typeface="+mn-cs"/>
              </a:rPr>
              <a:t>monitoring</a:t>
            </a:r>
            <a:r>
              <a:rPr lang="es-ES" sz="2400" dirty="0">
                <a:solidFill>
                  <a:schemeClr val="tx1"/>
                </a:solidFill>
                <a:latin typeface="+mn-lt"/>
                <a:ea typeface="+mn-ea"/>
                <a:cs typeface="+mn-cs"/>
              </a:rPr>
              <a:t> dan </a:t>
            </a:r>
            <a:r>
              <a:rPr lang="es-ES" sz="2400" dirty="0" err="1">
                <a:solidFill>
                  <a:schemeClr val="tx1"/>
                </a:solidFill>
                <a:latin typeface="+mn-lt"/>
                <a:ea typeface="+mn-ea"/>
                <a:cs typeface="+mn-cs"/>
              </a:rPr>
              <a:t>evaluasi</a:t>
            </a:r>
            <a:r>
              <a:rPr lang="es-ES" sz="2400" dirty="0">
                <a:solidFill>
                  <a:schemeClr val="tx1"/>
                </a:solidFill>
                <a:latin typeface="+mn-lt"/>
                <a:ea typeface="+mn-ea"/>
                <a:cs typeface="+mn-cs"/>
              </a:rPr>
              <a:t> dan (4) </a:t>
            </a:r>
            <a:r>
              <a:rPr lang="es-ES" sz="2400" dirty="0" err="1">
                <a:solidFill>
                  <a:schemeClr val="tx1"/>
                </a:solidFill>
                <a:latin typeface="+mn-lt"/>
                <a:ea typeface="+mn-ea"/>
                <a:cs typeface="+mn-cs"/>
              </a:rPr>
              <a:t>kemiskinan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teknologi</a:t>
            </a:r>
            <a:r>
              <a:rPr lang="es-ES" sz="2400" dirty="0">
                <a:solidFill>
                  <a:schemeClr val="tx1"/>
                </a:solidFill>
                <a:latin typeface="+mn-lt"/>
                <a:ea typeface="+mn-ea"/>
                <a:cs typeface="+mn-cs"/>
              </a:rPr>
              <a:t> dan </a:t>
            </a:r>
            <a:r>
              <a:rPr lang="es-ES" sz="2400" dirty="0" err="1">
                <a:solidFill>
                  <a:schemeClr val="tx1"/>
                </a:solidFill>
                <a:latin typeface="+mn-lt"/>
                <a:ea typeface="+mn-ea"/>
                <a:cs typeface="+mn-cs"/>
              </a:rPr>
              <a:t>produktivitas</a:t>
            </a:r>
            <a:r>
              <a:rPr lang="es-ES" sz="2400" dirty="0">
                <a:solidFill>
                  <a:schemeClr val="tx1"/>
                </a:solidFill>
                <a:latin typeface="+mn-lt"/>
                <a:ea typeface="+mn-ea"/>
                <a:cs typeface="+mn-cs"/>
              </a:rPr>
              <a:t>. </a:t>
            </a:r>
            <a:endParaRPr lang="es-ES" sz="2400" dirty="0" smtClean="0">
              <a:solidFill>
                <a:schemeClr val="tx1"/>
              </a:solidFill>
              <a:latin typeface="+mn-lt"/>
              <a:ea typeface="+mn-ea"/>
              <a:cs typeface="+mn-cs"/>
            </a:endParaRPr>
          </a:p>
          <a:p>
            <a:r>
              <a:rPr lang="es-ES" sz="2400" dirty="0" err="1">
                <a:solidFill>
                  <a:schemeClr val="tx1"/>
                </a:solidFill>
                <a:latin typeface="+mn-lt"/>
                <a:ea typeface="+mn-ea"/>
                <a:cs typeface="+mn-cs"/>
              </a:rPr>
              <a:t>Aspek-aspek</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pembangunan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tidak</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hanya</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ekonomi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tetapi</a:t>
            </a:r>
            <a:r>
              <a:rPr lang="es-ES" sz="2400" dirty="0">
                <a:solidFill>
                  <a:schemeClr val="tx1"/>
                </a:solidFill>
                <a:latin typeface="+mn-lt"/>
                <a:ea typeface="+mn-ea"/>
                <a:cs typeface="+mn-cs"/>
              </a:rPr>
              <a:t> juga social, </a:t>
            </a:r>
            <a:r>
              <a:rPr lang="es-ES" sz="2400" dirty="0" err="1">
                <a:solidFill>
                  <a:schemeClr val="tx1"/>
                </a:solidFill>
                <a:latin typeface="+mn-lt"/>
                <a:ea typeface="+mn-ea"/>
                <a:cs typeface="+mn-cs"/>
              </a:rPr>
              <a:t>politik</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hukum</a:t>
            </a:r>
            <a:r>
              <a:rPr lang="es-ES" sz="2400" dirty="0">
                <a:solidFill>
                  <a:schemeClr val="tx1"/>
                </a:solidFill>
                <a:latin typeface="+mn-lt"/>
                <a:ea typeface="+mn-ea"/>
                <a:cs typeface="+mn-cs"/>
              </a:rPr>
              <a:t> dan </a:t>
            </a:r>
            <a:r>
              <a:rPr lang="es-ES" sz="2400" dirty="0" err="1">
                <a:solidFill>
                  <a:schemeClr val="tx1"/>
                </a:solidFill>
                <a:latin typeface="+mn-lt"/>
                <a:ea typeface="+mn-ea"/>
                <a:cs typeface="+mn-cs"/>
              </a:rPr>
              <a:t>administrasi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Perembangunan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dalam</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hal</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ini</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dilakukan</a:t>
            </a:r>
            <a:r>
              <a:rPr lang="es-ES" sz="2400" dirty="0">
                <a:solidFill>
                  <a:schemeClr val="tx1"/>
                </a:solidFill>
                <a:latin typeface="+mn-lt"/>
                <a:ea typeface="+mn-ea"/>
                <a:cs typeface="+mn-cs"/>
              </a:rPr>
              <a:t> secara </a:t>
            </a:r>
            <a:r>
              <a:rPr lang="es-ES" sz="2400" dirty="0" err="1">
                <a:solidFill>
                  <a:schemeClr val="tx1"/>
                </a:solidFill>
                <a:latin typeface="+mn-lt"/>
                <a:ea typeface="+mn-ea"/>
                <a:cs typeface="+mn-cs"/>
              </a:rPr>
              <a:t>terencana</a:t>
            </a:r>
            <a:r>
              <a:rPr lang="es-ES" sz="2400" dirty="0">
                <a:solidFill>
                  <a:schemeClr val="tx1"/>
                </a:solidFill>
                <a:latin typeface="+mn-lt"/>
                <a:ea typeface="+mn-ea"/>
                <a:cs typeface="+mn-cs"/>
              </a:rPr>
              <a:t> dan </a:t>
            </a:r>
            <a:r>
              <a:rPr lang="es-ES" sz="2400" dirty="0" err="1">
                <a:solidFill>
                  <a:schemeClr val="tx1"/>
                </a:solidFill>
                <a:latin typeface="+mn-lt"/>
                <a:ea typeface="+mn-ea"/>
                <a:cs typeface="+mn-cs"/>
              </a:rPr>
              <a:t>dengan</a:t>
            </a:r>
            <a:r>
              <a:rPr lang="es-ES" sz="2400" dirty="0">
                <a:solidFill>
                  <a:schemeClr val="tx1"/>
                </a:solidFill>
                <a:latin typeface="+mn-lt"/>
                <a:ea typeface="+mn-ea"/>
                <a:cs typeface="+mn-cs"/>
              </a:rPr>
              <a:t> </a:t>
            </a:r>
            <a:r>
              <a:rPr lang="es-ES" sz="2400" dirty="0" err="1">
                <a:solidFill>
                  <a:schemeClr val="tx1"/>
                </a:solidFill>
                <a:latin typeface="+mn-lt"/>
                <a:ea typeface="+mn-ea"/>
                <a:cs typeface="+mn-cs"/>
              </a:rPr>
              <a:t>kesengajaan</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271" y="437333"/>
            <a:ext cx="8626475" cy="1000132"/>
          </a:xfrm>
        </p:spPr>
        <p:txBody>
          <a:bodyPr/>
          <a:lstStyle/>
          <a:p>
            <a:r>
              <a:rPr lang="es-ES" sz="3600" b="1" dirty="0">
                <a:solidFill>
                  <a:schemeClr val="tx2"/>
                </a:solidFill>
                <a:latin typeface="+mj-lt"/>
                <a:ea typeface="+mj-ea"/>
                <a:cs typeface="+mj-cs"/>
              </a:rPr>
              <a:t>KONSEP: MODEL PERENCANAAN PEMBANGUNAN (EKONOMI)</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a:xfrm>
            <a:off x="1524000" y="1366027"/>
            <a:ext cx="8474075" cy="5491973"/>
          </a:xfrm>
        </p:spPr>
        <p:txBody>
          <a:bodyPr/>
          <a:lstStyle/>
          <a:p>
            <a:r>
              <a:rPr lang="es-ES" sz="2200" dirty="0" err="1">
                <a:solidFill>
                  <a:schemeClr val="tx1"/>
                </a:solidFill>
                <a:latin typeface="+mn-lt"/>
                <a:ea typeface="+mn-ea"/>
                <a:cs typeface="+mn-cs"/>
              </a:rPr>
              <a:t>Menurut</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Todaro</a:t>
            </a:r>
            <a:r>
              <a:rPr lang="es-ES" sz="2200" dirty="0">
                <a:solidFill>
                  <a:schemeClr val="tx1"/>
                </a:solidFill>
                <a:latin typeface="+mn-lt"/>
                <a:ea typeface="+mn-ea"/>
                <a:cs typeface="+mn-cs"/>
              </a:rPr>
              <a:t> (1986) </a:t>
            </a:r>
            <a:r>
              <a:rPr lang="es-ES" sz="2200" dirty="0" err="1">
                <a:solidFill>
                  <a:schemeClr val="tx1"/>
                </a:solidFill>
                <a:latin typeface="+mn-lt"/>
                <a:ea typeface="+mn-ea"/>
                <a:cs typeface="+mn-cs"/>
              </a:rPr>
              <a:t>dalam</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buku</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Perencanaan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Pembangunan</a:t>
            </a:r>
            <a:r>
              <a:rPr lang="es-ES" sz="2200" dirty="0">
                <a:solidFill>
                  <a:schemeClr val="tx1"/>
                </a:solidFill>
                <a:latin typeface="+mn-lt"/>
                <a:ea typeface="+mn-ea"/>
                <a:cs typeface="+mn-cs"/>
              </a:rPr>
              <a:t> : </a:t>
            </a:r>
            <a:r>
              <a:rPr lang="es-ES" sz="2200" dirty="0" err="1">
                <a:solidFill>
                  <a:schemeClr val="tx1"/>
                </a:solidFill>
                <a:latin typeface="+mn-lt"/>
                <a:ea typeface="+mn-ea"/>
                <a:cs typeface="+mn-cs"/>
              </a:rPr>
              <a:t>Model</a:t>
            </a:r>
            <a:r>
              <a:rPr lang="es-ES" sz="2200" dirty="0">
                <a:solidFill>
                  <a:schemeClr val="tx1"/>
                </a:solidFill>
                <a:latin typeface="+mn-lt"/>
                <a:ea typeface="+mn-ea"/>
                <a:cs typeface="+mn-cs"/>
              </a:rPr>
              <a:t> dan </a:t>
            </a:r>
            <a:r>
              <a:rPr lang="es-ES" sz="2200" dirty="0" err="1">
                <a:solidFill>
                  <a:schemeClr val="tx1"/>
                </a:solidFill>
                <a:latin typeface="+mn-lt"/>
                <a:ea typeface="+mn-ea"/>
                <a:cs typeface="+mn-cs"/>
              </a:rPr>
              <a:t>Metode</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perencanaan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pembangunan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ekonomi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merupakan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usaha</a:t>
            </a:r>
            <a:r>
              <a:rPr lang="es-ES" sz="2200" dirty="0">
                <a:solidFill>
                  <a:schemeClr val="tx1"/>
                </a:solidFill>
                <a:latin typeface="+mn-lt"/>
                <a:ea typeface="+mn-ea"/>
                <a:cs typeface="+mn-cs"/>
              </a:rPr>
              <a:t> secara </a:t>
            </a:r>
            <a:r>
              <a:rPr lang="es-ES" sz="2200" dirty="0" err="1">
                <a:solidFill>
                  <a:schemeClr val="tx1"/>
                </a:solidFill>
                <a:latin typeface="+mn-lt"/>
                <a:ea typeface="+mn-ea"/>
                <a:cs typeface="+mn-cs"/>
              </a:rPr>
              <a:t>sadar</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dari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suatu</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organisasi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pusat</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untuk</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mempengaruhi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mengarahkan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serta</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dalam</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beberapa</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hal</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bahkan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mengendalikan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perubahan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dalam</a:t>
            </a:r>
            <a:r>
              <a:rPr lang="es-ES" sz="2200" dirty="0">
                <a:solidFill>
                  <a:schemeClr val="tx1"/>
                </a:solidFill>
                <a:latin typeface="+mn-lt"/>
                <a:ea typeface="+mn-ea"/>
                <a:cs typeface="+mn-cs"/>
              </a:rPr>
              <a:t> variable-</a:t>
            </a:r>
            <a:r>
              <a:rPr lang="es-ES" sz="2200" dirty="0" err="1">
                <a:solidFill>
                  <a:schemeClr val="tx1"/>
                </a:solidFill>
                <a:latin typeface="+mn-lt"/>
                <a:ea typeface="+mn-ea"/>
                <a:cs typeface="+mn-cs"/>
              </a:rPr>
              <a:t>variabel</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ekonomi</a:t>
            </a:r>
            <a:r>
              <a:rPr lang="es-ES" sz="2200" dirty="0">
                <a:solidFill>
                  <a:schemeClr val="tx1"/>
                </a:solidFill>
                <a:latin typeface="+mn-lt"/>
                <a:ea typeface="+mn-ea"/>
                <a:cs typeface="+mn-cs"/>
              </a:rPr>
              <a:t> yang </a:t>
            </a:r>
            <a:r>
              <a:rPr lang="es-ES" sz="2200" dirty="0" err="1">
                <a:solidFill>
                  <a:schemeClr val="tx1"/>
                </a:solidFill>
                <a:latin typeface="+mn-lt"/>
                <a:ea typeface="+mn-ea"/>
                <a:cs typeface="+mn-cs"/>
              </a:rPr>
              <a:t>utama</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misalnya</a:t>
            </a:r>
            <a:r>
              <a:rPr lang="es-ES" sz="2200" dirty="0">
                <a:solidFill>
                  <a:schemeClr val="tx1"/>
                </a:solidFill>
                <a:latin typeface="+mn-lt"/>
                <a:ea typeface="+mn-ea"/>
                <a:cs typeface="+mn-cs"/>
              </a:rPr>
              <a:t> : PDB, </a:t>
            </a:r>
            <a:r>
              <a:rPr lang="es-ES" sz="2200" dirty="0" err="1">
                <a:solidFill>
                  <a:schemeClr val="tx1"/>
                </a:solidFill>
                <a:latin typeface="+mn-lt"/>
                <a:ea typeface="+mn-ea"/>
                <a:cs typeface="+mn-cs"/>
              </a:rPr>
              <a:t>konsumsi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investasi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tabungan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dll</a:t>
            </a:r>
            <a:r>
              <a:rPr lang="es-ES" sz="2200" dirty="0" smtClean="0">
                <a:solidFill>
                  <a:schemeClr val="tx1"/>
                </a:solidFill>
                <a:latin typeface="+mn-lt"/>
                <a:ea typeface="+mn-ea"/>
                <a:cs typeface="+mn-cs"/>
              </a:rPr>
              <a:t>.).</a:t>
            </a:r>
          </a:p>
          <a:p>
            <a:r>
              <a:rPr lang="es-ES" sz="2200" dirty="0" err="1">
                <a:solidFill>
                  <a:schemeClr val="tx1"/>
                </a:solidFill>
                <a:latin typeface="+mn-lt"/>
                <a:ea typeface="+mn-ea"/>
                <a:cs typeface="+mn-cs"/>
              </a:rPr>
              <a:t>Selanjutnya</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Todaro</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menguraikan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pendekatan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perencanaan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dalam</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perekonomian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kapitalis</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kolektivitas</a:t>
            </a:r>
            <a:r>
              <a:rPr lang="es-ES" sz="2200" dirty="0">
                <a:solidFill>
                  <a:schemeClr val="tx1"/>
                </a:solidFill>
                <a:latin typeface="+mn-lt"/>
                <a:ea typeface="+mn-ea"/>
                <a:cs typeface="+mn-cs"/>
              </a:rPr>
              <a:t>, dan </a:t>
            </a:r>
            <a:r>
              <a:rPr lang="es-ES" sz="2200" dirty="0" err="1">
                <a:solidFill>
                  <a:schemeClr val="tx1"/>
                </a:solidFill>
                <a:latin typeface="+mn-lt"/>
                <a:ea typeface="+mn-ea"/>
                <a:cs typeface="+mn-cs"/>
              </a:rPr>
              <a:t>ekonomi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campuran</a:t>
            </a:r>
            <a:r>
              <a:rPr lang="es-ES" sz="2200" dirty="0">
                <a:solidFill>
                  <a:schemeClr val="tx1"/>
                </a:solidFill>
                <a:latin typeface="+mn-lt"/>
                <a:ea typeface="+mn-ea"/>
                <a:cs typeface="+mn-cs"/>
              </a:rPr>
              <a:t>. </a:t>
            </a:r>
            <a:endParaRPr lang="es-ES" sz="2200" dirty="0" smtClean="0">
              <a:solidFill>
                <a:schemeClr val="tx1"/>
              </a:solidFill>
              <a:latin typeface="+mn-lt"/>
              <a:ea typeface="+mn-ea"/>
              <a:cs typeface="+mn-cs"/>
            </a:endParaRPr>
          </a:p>
          <a:p>
            <a:r>
              <a:rPr lang="es-ES" sz="2200" dirty="0" err="1">
                <a:solidFill>
                  <a:schemeClr val="tx1"/>
                </a:solidFill>
                <a:latin typeface="+mn-lt"/>
                <a:ea typeface="+mn-ea"/>
                <a:cs typeface="+mn-cs"/>
              </a:rPr>
              <a:t>Model</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pembangunan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ekonomi</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merupakan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seperangkat</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hubungan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terorganisasi</a:t>
            </a:r>
            <a:r>
              <a:rPr lang="es-ES" sz="2200" dirty="0">
                <a:solidFill>
                  <a:schemeClr val="tx1"/>
                </a:solidFill>
                <a:latin typeface="+mn-lt"/>
                <a:ea typeface="+mn-ea"/>
                <a:cs typeface="+mn-cs"/>
              </a:rPr>
              <a:t> yang </a:t>
            </a:r>
            <a:r>
              <a:rPr lang="es-ES" sz="2200" dirty="0" err="1">
                <a:solidFill>
                  <a:schemeClr val="tx1"/>
                </a:solidFill>
                <a:latin typeface="+mn-lt"/>
                <a:ea typeface="+mn-ea"/>
                <a:cs typeface="+mn-cs"/>
              </a:rPr>
              <a:t>memerikan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berfungsinya</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suatu</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kesatuan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perekonomian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rumah</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tangga</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individu</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nasional</a:t>
            </a:r>
            <a:r>
              <a:rPr lang="es-ES" sz="2200" dirty="0">
                <a:solidFill>
                  <a:schemeClr val="tx1"/>
                </a:solidFill>
                <a:latin typeface="+mn-lt"/>
                <a:ea typeface="+mn-ea"/>
                <a:cs typeface="+mn-cs"/>
              </a:rPr>
              <a:t> dan </a:t>
            </a:r>
            <a:r>
              <a:rPr lang="es-ES" sz="2200" dirty="0" err="1">
                <a:solidFill>
                  <a:schemeClr val="tx1"/>
                </a:solidFill>
                <a:latin typeface="+mn-lt"/>
                <a:ea typeface="+mn-ea"/>
                <a:cs typeface="+mn-cs"/>
              </a:rPr>
              <a:t>internasional</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dengan</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seperangkat</a:t>
            </a:r>
            <a:r>
              <a:rPr lang="es-ES" sz="2200" dirty="0">
                <a:solidFill>
                  <a:schemeClr val="tx1"/>
                </a:solidFill>
                <a:latin typeface="+mn-lt"/>
                <a:ea typeface="+mn-ea"/>
                <a:cs typeface="+mn-cs"/>
              </a:rPr>
              <a:t> </a:t>
            </a:r>
            <a:r>
              <a:rPr lang="es-ES" sz="2200" dirty="0" err="1">
                <a:solidFill>
                  <a:schemeClr val="tx1"/>
                </a:solidFill>
                <a:latin typeface="+mn-lt"/>
                <a:ea typeface="+mn-ea"/>
                <a:cs typeface="+mn-cs"/>
              </a:rPr>
              <a:t>asumsi-asumsi</a:t>
            </a:r>
            <a:r>
              <a:rPr lang="es-ES" sz="2200" dirty="0">
                <a:solidFill>
                  <a:schemeClr val="tx1"/>
                </a:solidFill>
                <a:latin typeface="+mn-lt"/>
                <a:ea typeface="+mn-ea"/>
                <a:cs typeface="+mn-cs"/>
              </a:rPr>
              <a:t> yang </a:t>
            </a:r>
            <a:r>
              <a:rPr lang="es-ES" sz="2200" dirty="0" err="1">
                <a:solidFill>
                  <a:schemeClr val="tx1"/>
                </a:solidFill>
                <a:latin typeface="+mn-lt"/>
                <a:ea typeface="+mn-ea"/>
                <a:cs typeface="+mn-cs"/>
              </a:rPr>
              <a:t>disederhanakan</a:t>
            </a:r>
            <a:r>
              <a:rPr lang="es-ES" sz="2200" dirty="0">
                <a:solidFill>
                  <a:schemeClr val="tx1"/>
                </a:solidFill>
                <a:latin typeface="+mn-lt"/>
                <a:ea typeface="+mn-ea"/>
                <a:cs typeface="+mn-cs"/>
              </a:rPr>
              <a:t>. </a:t>
            </a: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es-ES" sz="3200" dirty="0" err="1">
                <a:solidFill>
                  <a:schemeClr val="tx1"/>
                </a:solidFill>
                <a:latin typeface="+mn-lt"/>
                <a:ea typeface="+mn-ea"/>
                <a:cs typeface="+mn-cs"/>
              </a:rPr>
              <a:t>Pemilihan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model</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akan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sangat</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tergantung</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kepada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kematangan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perekonomian</a:t>
            </a:r>
            <a:r>
              <a:rPr lang="es-ES" sz="3200" dirty="0">
                <a:solidFill>
                  <a:schemeClr val="tx1"/>
                </a:solidFill>
                <a:latin typeface="+mn-lt"/>
                <a:ea typeface="+mn-ea"/>
                <a:cs typeface="+mn-cs"/>
              </a:rPr>
              <a:t> yang </a:t>
            </a:r>
            <a:r>
              <a:rPr lang="es-ES" sz="3200" dirty="0" err="1">
                <a:solidFill>
                  <a:schemeClr val="tx1"/>
                </a:solidFill>
                <a:latin typeface="+mn-lt"/>
                <a:ea typeface="+mn-ea"/>
                <a:cs typeface="+mn-cs"/>
              </a:rPr>
              <a:t>ada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bagaimana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struktur</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kelembagaan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ekonomi</a:t>
            </a:r>
            <a:r>
              <a:rPr lang="es-ES" sz="3200" dirty="0">
                <a:solidFill>
                  <a:schemeClr val="tx1"/>
                </a:solidFill>
                <a:latin typeface="+mn-lt"/>
                <a:ea typeface="+mn-ea"/>
                <a:cs typeface="+mn-cs"/>
              </a:rPr>
              <a:t> dan </a:t>
            </a:r>
            <a:r>
              <a:rPr lang="es-ES" sz="3200" dirty="0" err="1">
                <a:solidFill>
                  <a:schemeClr val="tx1"/>
                </a:solidFill>
                <a:latin typeface="+mn-lt"/>
                <a:ea typeface="+mn-ea"/>
                <a:cs typeface="+mn-cs"/>
              </a:rPr>
              <a:t>peranan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sektor</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swasta</a:t>
            </a:r>
            <a:r>
              <a:rPr lang="es-ES" sz="3200" dirty="0">
                <a:solidFill>
                  <a:schemeClr val="tx1"/>
                </a:solidFill>
                <a:latin typeface="+mn-lt"/>
                <a:ea typeface="+mn-ea"/>
                <a:cs typeface="+mn-cs"/>
              </a:rPr>
              <a:t> vs </a:t>
            </a:r>
            <a:r>
              <a:rPr lang="es-ES" sz="3200" dirty="0" err="1">
                <a:solidFill>
                  <a:schemeClr val="tx1"/>
                </a:solidFill>
                <a:latin typeface="+mn-lt"/>
                <a:ea typeface="+mn-ea"/>
                <a:cs typeface="+mn-cs"/>
              </a:rPr>
              <a:t>sektor</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pemerintah</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dalam</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pembangunan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ketersediaan</a:t>
            </a:r>
            <a:r>
              <a:rPr lang="es-ES" sz="3200" dirty="0">
                <a:solidFill>
                  <a:schemeClr val="tx1"/>
                </a:solidFill>
                <a:latin typeface="+mn-lt"/>
                <a:ea typeface="+mn-ea"/>
                <a:cs typeface="+mn-cs"/>
              </a:rPr>
              <a:t> data dan </a:t>
            </a:r>
            <a:r>
              <a:rPr lang="es-ES" sz="3200" dirty="0" err="1">
                <a:solidFill>
                  <a:schemeClr val="tx1"/>
                </a:solidFill>
                <a:latin typeface="+mn-lt"/>
                <a:ea typeface="+mn-ea"/>
                <a:cs typeface="+mn-cs"/>
              </a:rPr>
              <a:t>informasi</a:t>
            </a:r>
            <a:r>
              <a:rPr lang="es-ES" sz="3200" dirty="0">
                <a:solidFill>
                  <a:schemeClr val="tx1"/>
                </a:solidFill>
                <a:latin typeface="+mn-lt"/>
                <a:ea typeface="+mn-ea"/>
                <a:cs typeface="+mn-cs"/>
              </a:rPr>
              <a:t>, dan </a:t>
            </a:r>
            <a:r>
              <a:rPr lang="es-ES" sz="3200" dirty="0" err="1">
                <a:solidFill>
                  <a:schemeClr val="tx1"/>
                </a:solidFill>
                <a:latin typeface="+mn-lt"/>
                <a:ea typeface="+mn-ea"/>
                <a:cs typeface="+mn-cs"/>
              </a:rPr>
              <a:t>kendala-kendala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operatisional</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tertentu</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misalnya</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kelangkaan</a:t>
            </a:r>
            <a:r>
              <a:rPr lang="es-ES" sz="3200" dirty="0">
                <a:solidFill>
                  <a:schemeClr val="tx1"/>
                </a:solidFill>
                <a:latin typeface="+mn-lt"/>
                <a:ea typeface="+mn-ea"/>
                <a:cs typeface="+mn-cs"/>
              </a:rPr>
              <a:t> modal, devisa, dan </a:t>
            </a:r>
            <a:r>
              <a:rPr lang="es-ES" sz="3200" dirty="0" err="1">
                <a:solidFill>
                  <a:schemeClr val="tx1"/>
                </a:solidFill>
                <a:latin typeface="+mn-lt"/>
                <a:ea typeface="+mn-ea"/>
                <a:cs typeface="+mn-cs"/>
              </a:rPr>
              <a:t>lain</a:t>
            </a:r>
            <a:r>
              <a:rPr lang="es-ES" sz="3200" dirty="0">
                <a:solidFill>
                  <a:schemeClr val="tx1"/>
                </a:solidFill>
                <a:latin typeface="+mn-lt"/>
                <a:ea typeface="+mn-ea"/>
                <a:cs typeface="+mn-cs"/>
              </a:rPr>
              <a:t> </a:t>
            </a:r>
            <a:r>
              <a:rPr lang="es-ES" sz="3200" dirty="0" err="1">
                <a:solidFill>
                  <a:schemeClr val="tx1"/>
                </a:solidFill>
                <a:latin typeface="+mn-lt"/>
                <a:ea typeface="+mn-ea"/>
                <a:cs typeface="+mn-cs"/>
              </a:rPr>
              <a:t>lain</a:t>
            </a:r>
            <a:r>
              <a:rPr lang="es-ES" sz="3200" dirty="0">
                <a:solidFill>
                  <a:schemeClr val="tx1"/>
                </a:solidFill>
                <a:latin typeface="+mn-lt"/>
                <a:ea typeface="+mn-ea"/>
                <a:cs typeface="+mn-cs"/>
              </a:rPr>
              <a:t>). </a:t>
            </a:r>
            <a:endParaRPr lang="en-US" sz="3200" dirty="0">
              <a:solidFill>
                <a:schemeClr val="tx1"/>
              </a:solidFill>
              <a:latin typeface="+mn-lt"/>
              <a:ea typeface="+mn-ea"/>
              <a:cs typeface="+mn-cs"/>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709" y="437333"/>
            <a:ext cx="8626475" cy="1000132"/>
          </a:xfrm>
        </p:spPr>
        <p:txBody>
          <a:bodyPr/>
          <a:lstStyle/>
          <a:p>
            <a:pPr lvl="1"/>
            <a:r>
              <a:rPr lang="de-DE" sz="5400" b="1" dirty="0"/>
              <a:t>Model agregat</a:t>
            </a:r>
            <a:r>
              <a:rPr lang="en-US" sz="6000" dirty="0"/>
              <a:t/>
            </a:r>
            <a:br>
              <a:rPr lang="en-US" sz="6000" dirty="0"/>
            </a:br>
            <a:endParaRPr lang="en-US" dirty="0"/>
          </a:p>
        </p:txBody>
      </p:sp>
      <p:sp>
        <p:nvSpPr>
          <p:cNvPr id="3" name="Content Placeholder 2"/>
          <p:cNvSpPr>
            <a:spLocks noGrp="1"/>
          </p:cNvSpPr>
          <p:nvPr>
            <p:ph idx="1"/>
          </p:nvPr>
        </p:nvSpPr>
        <p:spPr/>
        <p:txBody>
          <a:bodyPr/>
          <a:lstStyle/>
          <a:p>
            <a:r>
              <a:rPr lang="de-DE" sz="3300" dirty="0">
                <a:solidFill>
                  <a:schemeClr val="tx1"/>
                </a:solidFill>
                <a:latin typeface="+mn-lt"/>
                <a:ea typeface="+mn-ea"/>
                <a:cs typeface="+mn-cs"/>
              </a:rPr>
              <a:t>Tipe model perencanaan yang paling sederhana adalah model agregat  yang berhubungan dengan perekonomian secara keseluruhan dan menyangkut komponen-komponen agregat seperti konsumsi, produksi, investasi, tabungan , ekspor, impor, dan lain lain.  Model ini biasanya digunakan untuk menentukan laju pertumbuhan PDB dengan asumsi yang disederhanakan. </a:t>
            </a:r>
            <a:endParaRPr lang="en-US" sz="3300" dirty="0">
              <a:solidFill>
                <a:schemeClr val="tx1"/>
              </a:solidFill>
              <a:latin typeface="+mn-lt"/>
              <a:ea typeface="+mn-ea"/>
              <a:cs typeface="+mn-cs"/>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de-DE" sz="5400" b="1" dirty="0"/>
              <a:t>Model sektoral</a:t>
            </a:r>
            <a:r>
              <a:rPr lang="en-US" sz="6000" dirty="0"/>
              <a:t/>
            </a:r>
            <a:br>
              <a:rPr lang="en-US" sz="6000" dirty="0"/>
            </a:br>
            <a:endParaRPr lang="en-US" dirty="0"/>
          </a:p>
        </p:txBody>
      </p:sp>
      <p:sp>
        <p:nvSpPr>
          <p:cNvPr id="3" name="Content Placeholder 2"/>
          <p:cNvSpPr>
            <a:spLocks noGrp="1"/>
          </p:cNvSpPr>
          <p:nvPr>
            <p:ph idx="1"/>
          </p:nvPr>
        </p:nvSpPr>
        <p:spPr>
          <a:xfrm>
            <a:off x="1524000" y="1008837"/>
            <a:ext cx="8474075" cy="5849163"/>
          </a:xfrm>
        </p:spPr>
        <p:txBody>
          <a:bodyPr/>
          <a:lstStyle/>
          <a:p>
            <a:r>
              <a:rPr lang="de-DE" sz="2700" dirty="0">
                <a:solidFill>
                  <a:schemeClr val="tx1"/>
                </a:solidFill>
                <a:latin typeface="+mn-lt"/>
                <a:ea typeface="+mn-ea"/>
                <a:cs typeface="+mn-cs"/>
              </a:rPr>
              <a:t>Tipe model perencanaan berikutnya adalah model sektoral,  yang terdiri dari dua pendekatanutama, yaitu pembagian kedalam sektor utama dan dan pendekatan sektor utama yang lengkap. </a:t>
            </a:r>
            <a:endParaRPr lang="de-DE" sz="2700" dirty="0" smtClean="0">
              <a:solidFill>
                <a:schemeClr val="tx1"/>
              </a:solidFill>
              <a:latin typeface="+mn-lt"/>
              <a:ea typeface="+mn-ea"/>
              <a:cs typeface="+mn-cs"/>
            </a:endParaRPr>
          </a:p>
          <a:p>
            <a:pPr marL="379413" lvl="1" indent="-379413" algn="ctr">
              <a:buNone/>
            </a:pPr>
            <a:r>
              <a:rPr lang="de-DE" sz="3200" b="1" dirty="0">
                <a:solidFill>
                  <a:schemeClr val="tx1"/>
                </a:solidFill>
                <a:latin typeface="+mn-lt"/>
              </a:rPr>
              <a:t>Model pendekatan antarindustri</a:t>
            </a:r>
            <a:endParaRPr lang="en-US" sz="3200" dirty="0">
              <a:solidFill>
                <a:schemeClr val="tx1"/>
              </a:solidFill>
              <a:latin typeface="+mn-lt"/>
            </a:endParaRPr>
          </a:p>
          <a:p>
            <a:r>
              <a:rPr lang="de-DE" sz="2700" dirty="0">
                <a:solidFill>
                  <a:schemeClr val="tx1"/>
                </a:solidFill>
                <a:latin typeface="+mn-lt"/>
                <a:ea typeface="+mn-ea"/>
                <a:cs typeface="+mn-cs"/>
              </a:rPr>
              <a:t>Pendekatan ketiga terhadap perencanaan dan yang paling canggih yaitu model antarindustri  dimana kegiatan dari seluruh sektor ekonomi yang produktif dan saling berkaitan satu sama lain dalam konteks seperangkat persamaan linier yang simultan yang menyatakan proses produksi yang spesifik dari masing-masing industri.</a:t>
            </a:r>
            <a:endParaRPr lang="en-US" sz="2700" dirty="0">
              <a:solidFill>
                <a:schemeClr val="tx1"/>
              </a:solidFill>
              <a:latin typeface="+mn-lt"/>
              <a:ea typeface="+mn-ea"/>
              <a:cs typeface="+mn-cs"/>
            </a:endParaRPr>
          </a:p>
          <a:p>
            <a:pPr>
              <a:buNone/>
            </a:pPr>
            <a:r>
              <a:rPr lang="de-DE" sz="2700" dirty="0">
                <a:solidFill>
                  <a:schemeClr val="tx1"/>
                </a:solidFill>
                <a:latin typeface="+mn-lt"/>
                <a:ea typeface="+mn-ea"/>
                <a:cs typeface="+mn-cs"/>
              </a:rPr>
              <a:t> </a:t>
            </a:r>
            <a:endParaRPr lang="en-US" sz="2700" dirty="0">
              <a:solidFill>
                <a:schemeClr val="tx1"/>
              </a:solidFill>
              <a:latin typeface="+mn-lt"/>
              <a:ea typeface="+mn-ea"/>
              <a:cs typeface="+mn-cs"/>
            </a:endParaRPr>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P_SCONS_TXT_Building">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PPP_SCONS_TXT_Building</Template>
  <TotalTime>559</TotalTime>
  <Words>1316</Words>
  <Application>Microsoft PowerPoint</Application>
  <PresentationFormat>Custom</PresentationFormat>
  <Paragraphs>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PPP_SCONS_TXT_Building</vt:lpstr>
      <vt:lpstr>PERENCANAAN PEMBANGUNAN</vt:lpstr>
      <vt:lpstr>PENDAHULUAN</vt:lpstr>
      <vt:lpstr>PENGERTIAN DAN ISU-ISU PENDEKATAN PERENCANAAN PEMBANGUNAN </vt:lpstr>
      <vt:lpstr>LANJUTAN</vt:lpstr>
      <vt:lpstr>lanjutan</vt:lpstr>
      <vt:lpstr>KONSEP: MODEL PERENCANAAN PEMBANGUNAN (EKONOMI) </vt:lpstr>
      <vt:lpstr>lanjutan</vt:lpstr>
      <vt:lpstr>Model agregat </vt:lpstr>
      <vt:lpstr>Model sektoral </vt:lpstr>
      <vt:lpstr>APLIKASI: SISTEM PERENCANAAN PEMBANGUNAN NASIONAL INDONESIA </vt:lpstr>
      <vt:lpstr>Rencana Jangka Menengah</vt:lpstr>
      <vt:lpstr>Rencana Pembangunan Tahunan</vt:lpstr>
      <vt:lpstr>SISTEM PERENCANAAN PADA PEMBANGUNAN MASYARAKAT </vt:lpstr>
      <vt:lpstr>lanjutan</vt:lpstr>
      <vt:lpstr>Prinsip-prinsip </vt:lpstr>
      <vt:lpstr>lanjutan</vt:lpstr>
      <vt:lpstr>ASPEK PERENCANAAN COMMUNITY DEVELOPMENT </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PEMBANGUNAN</dc:title>
  <dc:creator>user</dc:creator>
  <cp:lastModifiedBy>user</cp:lastModifiedBy>
  <cp:revision>15</cp:revision>
  <dcterms:created xsi:type="dcterms:W3CDTF">2010-09-22T03:59:08Z</dcterms:created>
  <dcterms:modified xsi:type="dcterms:W3CDTF">2011-10-17T10:37:45Z</dcterms:modified>
</cp:coreProperties>
</file>