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50475" cy="75898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0218" autoAdjust="0"/>
    <p:restoredTop sz="90929"/>
  </p:normalViewPr>
  <p:slideViewPr>
    <p:cSldViewPr>
      <p:cViewPr varScale="1">
        <p:scale>
          <a:sx n="57" d="100"/>
          <a:sy n="57" d="100"/>
        </p:scale>
        <p:origin x="-1092" y="390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114800"/>
            <a:ext cx="7086600" cy="746125"/>
          </a:xfrm>
        </p:spPr>
        <p:txBody>
          <a:bodyPr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6477000" cy="773113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1515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915150"/>
            <a:ext cx="3213100" cy="506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3925" y="691515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fld id="{7DB093DE-E02D-4C8D-8C61-35CCD335D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A63BD-2DD4-4AC3-AB87-9B5C0DCE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0950" y="0"/>
            <a:ext cx="222885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653415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8282-8734-4E1A-B493-702F05B5C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770F2-9F5F-4305-8666-38826DB36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BB1C-AB5D-48AF-A373-02B303A3B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2192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69811-149A-4CF8-BC79-1C02172F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928A-551C-41A6-82BF-CA7830D78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A04F7-F0E9-4126-871C-37387E05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7BDB8-7EBD-4E7E-B147-142B97BEB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98215-A1AD-4CBC-AFDD-5FFCF084E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ACD6-EB30-4132-88AC-B0ABA2F1B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187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8563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447E21E4-0E0D-4B2F-A74E-15F09035DC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ANALISIS KEBUTUHAN MASYARAKAT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AGUS SJAFARI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POSISI ANALISIS KEBUTUHAN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Analisis kebutuhan merupakan kegiatan utama yang melandasi pembangunan masyarakat, alasan pokoknya adalah menghindari terjadinya kesalahan definisi kebutuhan (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dengan keinginan (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wants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fi-FI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Meski perbedaan antara keduanya cukup kontras, analisis penting dilakukan, karena kebutuhan terkait dengan konsep prioritas, kerelativan, kenyataan, dan perasaan. Kebutuhan dirumuskan untuk dipenuhi berdasarkan urutan kepentingannya. </a:t>
            </a:r>
            <a:endParaRPr lang="fi-FI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 pemenuhan kebutuhan mengikuti apa yang dinamakan 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felt needs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(kebutuhan yang dirasakan), masalahnya adalah seringkali ia berbeda dengan 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 needs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(kebutuhan nyata).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TEHNIK ANALISIS KEBUTUHAN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S</a:t>
            </a:r>
            <a:r>
              <a:rPr lang="fi-FI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eorang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 tidaklah cukup hanya menggunakan satu teknik untuk merumuskan kebutuhan masyarakat. Ia harus melakukan trangulasi dengan cara menggunakan beberapa macam teknik dan menggali data dari berbagai sumber dalam masyarakat. </a:t>
            </a:r>
            <a:endParaRPr lang="fi-FI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 berbagai variasi teknik yang ada, 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nominal group technique, transect,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 </a:t>
            </a:r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indepth interview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digunakan secara sistematis, dapat membantu masyarakat merumuskan kebutuhannya.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Nominal Group Technique </a:t>
            </a:r>
            <a:r>
              <a:rPr lang="fi-FI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(NGT) yang dikembangkan oleh Delbecq, Van de Ven, &amp; Gustafson (1975), dapat digunakan tetapi tidak terbatas untuk perumusan </a:t>
            </a:r>
            <a:r>
              <a:rPr lang="fi-FI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kebutuhan</a:t>
            </a:r>
          </a:p>
          <a:p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Pedoman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pelaksanaannya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Rencana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600" dirty="0" err="1">
                <a:solidFill>
                  <a:schemeClr val="tx1"/>
                </a:solidFill>
                <a:latin typeface="+mn-lt"/>
              </a:rPr>
              <a:t>Tujuan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  <a:p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Peserta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merumuskan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kebutuhan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urutan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prioritas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prinsip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demokratis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sz="2600" dirty="0">
                <a:solidFill>
                  <a:schemeClr val="tx1"/>
                </a:solidFill>
                <a:latin typeface="+mn-lt"/>
              </a:rPr>
              <a:t>Target </a:t>
            </a:r>
            <a:r>
              <a:rPr lang="en-GB" sz="2600" dirty="0" err="1">
                <a:solidFill>
                  <a:schemeClr val="tx1"/>
                </a:solidFill>
                <a:latin typeface="+mn-lt"/>
              </a:rPr>
              <a:t>partisipan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  <a:p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berasal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berbagai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kalangan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kalangan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rakyat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biasa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pemuka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tokoh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agama,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tokoh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perempuan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anggota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perwakilan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lokal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</a:t>
            </a:r>
            <a:r>
              <a:rPr lang="en-GB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lokal</a:t>
            </a:r>
            <a:r>
              <a:rPr lang="en-GB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892175" lvl="1" indent="-379413">
              <a:buFontTx/>
              <a:buChar char="-"/>
            </a:pP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Pembentukan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kelompok</a:t>
            </a:r>
            <a:endParaRPr lang="en-GB" sz="2600" dirty="0" smtClean="0">
              <a:solidFill>
                <a:schemeClr val="tx1"/>
              </a:solidFill>
              <a:latin typeface="+mn-lt"/>
            </a:endParaRPr>
          </a:p>
          <a:p>
            <a:pPr marL="892175" lvl="1" indent="-379413">
              <a:buFontTx/>
              <a:buChar char="-"/>
            </a:pPr>
            <a:r>
              <a:rPr lang="en-GB" sz="2600" dirty="0" err="1">
                <a:solidFill>
                  <a:schemeClr val="tx1"/>
                </a:solidFill>
                <a:latin typeface="+mn-lt"/>
              </a:rPr>
              <a:t>Organisasi</a:t>
            </a:r>
            <a:r>
              <a:rPr lang="en-GB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600" dirty="0" err="1">
                <a:solidFill>
                  <a:schemeClr val="tx1"/>
                </a:solidFill>
                <a:latin typeface="+mn-lt"/>
              </a:rPr>
              <a:t>tim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  <a:p>
            <a:pPr marL="892175" lvl="1" indent="-379413">
              <a:buFontTx/>
              <a:buChar char="-"/>
            </a:pPr>
            <a:r>
              <a:rPr lang="en-GB" sz="2600" dirty="0" err="1">
                <a:solidFill>
                  <a:schemeClr val="tx1"/>
                </a:solidFill>
                <a:latin typeface="+mn-lt"/>
              </a:rPr>
              <a:t>Persiapan</a:t>
            </a:r>
            <a:r>
              <a:rPr lang="en-GB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teknis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 :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ruangan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alat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dan</a:t>
            </a:r>
            <a:r>
              <a:rPr lang="en-GB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600" dirty="0" err="1" smtClean="0">
                <a:solidFill>
                  <a:schemeClr val="tx1"/>
                </a:solidFill>
                <a:latin typeface="+mn-lt"/>
              </a:rPr>
              <a:t>bahan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  <a:p>
            <a:pPr marL="892175" lvl="1" indent="-379413">
              <a:buFontTx/>
              <a:buChar char="-"/>
            </a:pPr>
            <a:endParaRPr lang="en-GB" sz="2400" dirty="0" smtClean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Proses</a:t>
            </a:r>
            <a:r>
              <a:rPr lang="en-GB" i="1" dirty="0"/>
              <a:t> NGT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Penerimaan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peserta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dan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penjelasan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tujuan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Peserta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menuliskan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kebutuhan-kebutuhan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masyarakat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US" sz="3300" dirty="0" err="1">
                <a:solidFill>
                  <a:schemeClr val="tx1"/>
                </a:solidFill>
                <a:latin typeface="+mn-lt"/>
              </a:rPr>
              <a:t>Pencatatan</a:t>
            </a:r>
            <a:r>
              <a:rPr lang="en-US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+mn-lt"/>
              </a:rPr>
              <a:t>jenis</a:t>
            </a:r>
            <a:r>
              <a:rPr lang="en-US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+mn-lt"/>
              </a:rPr>
              <a:t>kebutuhan</a:t>
            </a:r>
            <a:r>
              <a:rPr lang="en-US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+mn-lt"/>
              </a:rPr>
              <a:t>di</a:t>
            </a:r>
            <a:r>
              <a:rPr lang="en-US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300" i="1" dirty="0">
                <a:solidFill>
                  <a:schemeClr val="tx1"/>
                </a:solidFill>
                <a:latin typeface="+mn-lt"/>
              </a:rPr>
              <a:t>flip chart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Diskusi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untuk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klarifikasi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Pemilihan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jenis-jenis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kebutuhan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penting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Penetapan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prioritas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dirty="0" err="1">
                <a:solidFill>
                  <a:schemeClr val="tx1"/>
                </a:solidFill>
                <a:latin typeface="+mn-lt"/>
              </a:rPr>
              <a:t>kebutuhan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 marL="379413" lvl="1" indent="-379413">
              <a:buFontTx/>
              <a:buChar char="•"/>
            </a:pPr>
            <a:r>
              <a:rPr lang="en-GB" sz="3300" dirty="0" err="1">
                <a:solidFill>
                  <a:schemeClr val="tx1"/>
                </a:solidFill>
                <a:latin typeface="+mn-lt"/>
              </a:rPr>
              <a:t>Penutupan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 </a:t>
            </a:r>
            <a:endParaRPr lang="en-US" sz="3300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PERUMUSAN KEBUTUHAN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yang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NGT, </a:t>
            </a:r>
            <a:r>
              <a:rPr lang="en-GB" sz="3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transect,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wawancara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mendalam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selanjutnya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dikaji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mempertimbangkan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penilaian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profesional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terjadi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interpretasi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yang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ditandai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interaksi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kuantitatif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kualitatif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yang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bersumber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penilaian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penilaian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profesional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sebagaimana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GB" sz="3200" dirty="0" smtClean="0"/>
              <a:t>:</a:t>
            </a:r>
            <a:endParaRPr lang="en-GB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Gambar</a:t>
            </a:r>
            <a:r>
              <a:rPr lang="en-GB" sz="3200" dirty="0"/>
              <a:t> 1. </a:t>
            </a:r>
            <a:r>
              <a:rPr lang="en-GB" sz="3200" dirty="0" err="1"/>
              <a:t>Perumusan</a:t>
            </a:r>
            <a:r>
              <a:rPr lang="en-GB" sz="3200" dirty="0"/>
              <a:t> </a:t>
            </a:r>
            <a:r>
              <a:rPr lang="en-GB" sz="3200" dirty="0" err="1"/>
              <a:t>Kebutuhan</a:t>
            </a:r>
            <a:r>
              <a:rPr lang="en-GB" sz="3200" dirty="0"/>
              <a:t> </a:t>
            </a:r>
            <a:r>
              <a:rPr lang="en-GB" sz="3200" dirty="0" err="1"/>
              <a:t>Masyarakat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432691" y="3372343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</a:t>
            </a:r>
            <a:r>
              <a:rPr lang="en-US" sz="1600" dirty="0" err="1" smtClean="0">
                <a:solidFill>
                  <a:schemeClr val="tx1"/>
                </a:solidFill>
              </a:rPr>
              <a:t>kuantitatif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72737" y="1437465"/>
            <a:ext cx="185738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Penilaian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Profesio-nal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9419" y="3366291"/>
            <a:ext cx="221457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Kebutu-han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Masyara-kat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3403" y="5295117"/>
            <a:ext cx="200026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Penilaian</a:t>
            </a:r>
            <a:r>
              <a:rPr lang="en-US" sz="1600" dirty="0" smtClean="0">
                <a:solidFill>
                  <a:schemeClr val="tx1"/>
                </a:solidFill>
              </a:rPr>
              <a:t> Internal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70051" y="3375815"/>
            <a:ext cx="1571636" cy="1419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Data </a:t>
            </a:r>
            <a:r>
              <a:rPr lang="en-US" sz="1800" dirty="0" err="1" smtClean="0">
                <a:solidFill>
                  <a:schemeClr val="tx1"/>
                </a:solidFill>
              </a:rPr>
              <a:t>kualitatif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6"/>
            <a:endCxn id="8" idx="2"/>
          </p:cNvCxnSpPr>
          <p:nvPr/>
        </p:nvCxnSpPr>
        <p:spPr>
          <a:xfrm flipV="1">
            <a:off x="3441687" y="4080671"/>
            <a:ext cx="847732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8" idx="0"/>
          </p:cNvCxnSpPr>
          <p:nvPr/>
        </p:nvCxnSpPr>
        <p:spPr>
          <a:xfrm rot="5400000">
            <a:off x="5184756" y="3149616"/>
            <a:ext cx="428628" cy="4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8" idx="6"/>
          </p:cNvCxnSpPr>
          <p:nvPr/>
        </p:nvCxnSpPr>
        <p:spPr>
          <a:xfrm rot="10800000">
            <a:off x="6503997" y="4080671"/>
            <a:ext cx="928694" cy="6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8" idx="4"/>
          </p:cNvCxnSpPr>
          <p:nvPr/>
        </p:nvCxnSpPr>
        <p:spPr>
          <a:xfrm rot="16200000" flipV="1">
            <a:off x="5155089" y="5036670"/>
            <a:ext cx="500066" cy="16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FOOD_PRT_Pans2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PPP_SFOOD_PRT_Pans2</Template>
  <TotalTime>218</TotalTime>
  <Words>347</Words>
  <Application>Microsoft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PPP_SFOOD_PRT_Pans2</vt:lpstr>
      <vt:lpstr>ANALISIS KEBUTUHAN MASYARAKAT</vt:lpstr>
      <vt:lpstr>POSISI ANALISIS KEBUTUHAN </vt:lpstr>
      <vt:lpstr>TEHNIK ANALISIS KEBUTUHAN</vt:lpstr>
      <vt:lpstr>Rencana </vt:lpstr>
      <vt:lpstr>Proses NGT </vt:lpstr>
      <vt:lpstr>PERUMUSAN KEBUTUHAN</vt:lpstr>
      <vt:lpstr>Gambar 1. Perumusan Kebutuhan Masyarakat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KEBUTUHAN MASYARAKAT</dc:title>
  <dc:creator>user</dc:creator>
  <cp:lastModifiedBy>user</cp:lastModifiedBy>
  <cp:revision>10</cp:revision>
  <dcterms:created xsi:type="dcterms:W3CDTF">2010-09-21T10:02:24Z</dcterms:created>
  <dcterms:modified xsi:type="dcterms:W3CDTF">2010-10-22T07:27:17Z</dcterms:modified>
</cp:coreProperties>
</file>