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7" r:id="rId21"/>
    <p:sldId id="278" r:id="rId22"/>
    <p:sldId id="279"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ctrTitle"/>
          </p:nvPr>
        </p:nvSpPr>
        <p:spPr>
          <a:xfrm>
            <a:off x="685800" y="1143000"/>
            <a:ext cx="7772400" cy="1143000"/>
          </a:xfrm>
        </p:spPr>
        <p:txBody>
          <a:bodyPr/>
          <a:lstStyle>
            <a:lvl1pPr algn="ctr">
              <a:defRPr>
                <a:solidFill>
                  <a:srgbClr val="EAEAEA"/>
                </a:solidFill>
              </a:defRPr>
            </a:lvl1pPr>
          </a:lstStyle>
          <a:p>
            <a:r>
              <a:rPr lang="en-US" smtClean="0"/>
              <a:t>Click to edit Master title style</a:t>
            </a:r>
            <a:endParaRPr lang="en-US"/>
          </a:p>
        </p:txBody>
      </p:sp>
      <p:sp>
        <p:nvSpPr>
          <p:cNvPr id="3075" name="Rectangle 1027"/>
          <p:cNvSpPr>
            <a:spLocks noGrp="1" noChangeArrowheads="1"/>
          </p:cNvSpPr>
          <p:nvPr>
            <p:ph type="subTitle" idx="1"/>
          </p:nvPr>
        </p:nvSpPr>
        <p:spPr>
          <a:xfrm>
            <a:off x="1371600" y="2743200"/>
            <a:ext cx="6400800" cy="1752600"/>
          </a:xfrm>
        </p:spPr>
        <p:txBody>
          <a:bodyPr/>
          <a:lstStyle>
            <a:lvl1pPr marL="0" indent="0" algn="ctr">
              <a:buFontTx/>
              <a:buNone/>
              <a:defRPr>
                <a:solidFill>
                  <a:srgbClr val="EAEAEA"/>
                </a:solidFill>
              </a:defRPr>
            </a:lvl1pPr>
          </a:lstStyle>
          <a:p>
            <a:r>
              <a:rPr lang="en-US" smtClean="0"/>
              <a:t>Click to edit Master subtitle style</a:t>
            </a:r>
            <a:endParaRPr lang="en-US"/>
          </a:p>
        </p:txBody>
      </p:sp>
      <p:sp>
        <p:nvSpPr>
          <p:cNvPr id="3076" name="Rectangle 1028"/>
          <p:cNvSpPr>
            <a:spLocks noGrp="1" noChangeArrowheads="1"/>
          </p:cNvSpPr>
          <p:nvPr>
            <p:ph type="dt" sz="half" idx="2"/>
          </p:nvPr>
        </p:nvSpPr>
        <p:spPr/>
        <p:txBody>
          <a:bodyPr/>
          <a:lstStyle>
            <a:lvl1pPr>
              <a:defRPr/>
            </a:lvl1pPr>
          </a:lstStyle>
          <a:p>
            <a:endParaRPr lang="en-US"/>
          </a:p>
        </p:txBody>
      </p:sp>
      <p:sp>
        <p:nvSpPr>
          <p:cNvPr id="3077" name="Rectangle 1029"/>
          <p:cNvSpPr>
            <a:spLocks noGrp="1" noChangeArrowheads="1"/>
          </p:cNvSpPr>
          <p:nvPr>
            <p:ph type="ftr" sz="quarter" idx="3"/>
          </p:nvPr>
        </p:nvSpPr>
        <p:spPr/>
        <p:txBody>
          <a:bodyPr/>
          <a:lstStyle>
            <a:lvl1pPr>
              <a:defRPr/>
            </a:lvl1pPr>
          </a:lstStyle>
          <a:p>
            <a:endParaRPr lang="en-US"/>
          </a:p>
        </p:txBody>
      </p:sp>
      <p:sp>
        <p:nvSpPr>
          <p:cNvPr id="3078" name="Rectangle 1030"/>
          <p:cNvSpPr>
            <a:spLocks noGrp="1" noChangeArrowheads="1"/>
          </p:cNvSpPr>
          <p:nvPr>
            <p:ph type="sldNum" sz="quarter" idx="4"/>
          </p:nvPr>
        </p:nvSpPr>
        <p:spPr/>
        <p:txBody>
          <a:bodyPr/>
          <a:lstStyle>
            <a:lvl1pPr>
              <a:defRPr/>
            </a:lvl1pPr>
          </a:lstStyle>
          <a:p>
            <a:fld id="{323AE707-3DED-40EB-8059-3F38516E64F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0A95FE4-5D67-4204-9FBF-565CB4585CD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84DEA0F-7DA9-4A94-B19A-BF3FAF3EE4A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0C2FEAD-08AB-4978-97D0-C2B9243F89D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C0AE62B-4680-4A1E-A078-C76D279C1EB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44FF1F3-A51C-4762-8BE5-71811F0AF0C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BCD8BE0-0BEB-4DF9-AC28-9E59140617C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7ECB1CE-CE0A-4C4C-B872-C1DD38B9F3E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A8FC9E7-D313-42D8-8C34-7EEB92AF84E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B6AC51C-22CA-4B06-A0A0-E7AB1E640D2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5BC769-9FE6-4C89-9B24-2F9064B75EA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64186FC-0A0B-4478-BB8F-06E92EC8C9A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charset="0"/>
        </a:defRPr>
      </a:lvl2pPr>
      <a:lvl3pPr algn="l" rtl="0" eaLnBrk="1" fontAlgn="base" hangingPunct="1">
        <a:spcBef>
          <a:spcPct val="0"/>
        </a:spcBef>
        <a:spcAft>
          <a:spcPct val="0"/>
        </a:spcAft>
        <a:defRPr sz="4400">
          <a:solidFill>
            <a:schemeClr val="tx2"/>
          </a:solidFill>
          <a:latin typeface="Times New Roman" charset="0"/>
        </a:defRPr>
      </a:lvl3pPr>
      <a:lvl4pPr algn="l" rtl="0" eaLnBrk="1" fontAlgn="base" hangingPunct="1">
        <a:spcBef>
          <a:spcPct val="0"/>
        </a:spcBef>
        <a:spcAft>
          <a:spcPct val="0"/>
        </a:spcAft>
        <a:defRPr sz="4400">
          <a:solidFill>
            <a:schemeClr val="tx2"/>
          </a:solidFill>
          <a:latin typeface="Times New Roman" charset="0"/>
        </a:defRPr>
      </a:lvl4pPr>
      <a:lvl5pPr algn="l" rtl="0" eaLnBrk="1" fontAlgn="base" hangingPunct="1">
        <a:spcBef>
          <a:spcPct val="0"/>
        </a:spcBef>
        <a:spcAft>
          <a:spcPct val="0"/>
        </a:spcAft>
        <a:defRPr sz="4400">
          <a:solidFill>
            <a:schemeClr val="tx2"/>
          </a:solidFill>
          <a:latin typeface="Times New Roman" charset="0"/>
        </a:defRPr>
      </a:lvl5pPr>
      <a:lvl6pPr marL="457200" algn="l" rtl="0" eaLnBrk="1" fontAlgn="base" hangingPunct="1">
        <a:spcBef>
          <a:spcPct val="0"/>
        </a:spcBef>
        <a:spcAft>
          <a:spcPct val="0"/>
        </a:spcAft>
        <a:defRPr sz="4400">
          <a:solidFill>
            <a:schemeClr val="tx2"/>
          </a:solidFill>
          <a:latin typeface="Times New Roman" charset="0"/>
        </a:defRPr>
      </a:lvl6pPr>
      <a:lvl7pPr marL="914400" algn="l" rtl="0" eaLnBrk="1" fontAlgn="base" hangingPunct="1">
        <a:spcBef>
          <a:spcPct val="0"/>
        </a:spcBef>
        <a:spcAft>
          <a:spcPct val="0"/>
        </a:spcAft>
        <a:defRPr sz="4400">
          <a:solidFill>
            <a:schemeClr val="tx2"/>
          </a:solidFill>
          <a:latin typeface="Times New Roman" charset="0"/>
        </a:defRPr>
      </a:lvl7pPr>
      <a:lvl8pPr marL="1371600" algn="l" rtl="0" eaLnBrk="1" fontAlgn="base" hangingPunct="1">
        <a:spcBef>
          <a:spcPct val="0"/>
        </a:spcBef>
        <a:spcAft>
          <a:spcPct val="0"/>
        </a:spcAft>
        <a:defRPr sz="4400">
          <a:solidFill>
            <a:schemeClr val="tx2"/>
          </a:solidFill>
          <a:latin typeface="Times New Roman" charset="0"/>
        </a:defRPr>
      </a:lvl8pPr>
      <a:lvl9pPr marL="1828800" algn="l"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3200" b="1" i="1" dirty="0" smtClean="0"/>
              <a:t>COMMUNITY DEVELOPMENT</a:t>
            </a:r>
            <a:r>
              <a:rPr lang="en-US" sz="3200" b="1" dirty="0" smtClean="0"/>
              <a:t> SEBAGAI DASAR PELAKSANAAN  OTONOMI DAERAH</a:t>
            </a:r>
            <a:r>
              <a:rPr lang="en-US" b="1" dirty="0"/>
              <a:t/>
            </a:r>
            <a:br>
              <a:rPr lang="en-US" b="1" dirty="0"/>
            </a:br>
            <a:endParaRPr lang="en-US" dirty="0"/>
          </a:p>
        </p:txBody>
      </p:sp>
      <p:sp>
        <p:nvSpPr>
          <p:cNvPr id="2051" name="Rectangle 3"/>
          <p:cNvSpPr>
            <a:spLocks noGrp="1" noChangeArrowheads="1"/>
          </p:cNvSpPr>
          <p:nvPr>
            <p:ph type="subTitle" idx="1"/>
          </p:nvPr>
        </p:nvSpPr>
        <p:spPr/>
        <p:txBody>
          <a:bodyPr/>
          <a:lstStyle/>
          <a:p>
            <a:r>
              <a:rPr lang="en-GB" b="1" i="1" dirty="0" err="1"/>
              <a:t>Agus</a:t>
            </a:r>
            <a:r>
              <a:rPr lang="en-GB" b="1" i="1" dirty="0"/>
              <a:t> </a:t>
            </a:r>
            <a:r>
              <a:rPr lang="en-GB" b="1" i="1" dirty="0" err="1"/>
              <a:t>Sjafari</a:t>
            </a:r>
            <a:endParaRPr lang="en-US" dirty="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76260"/>
          </a:xfrm>
        </p:spPr>
        <p:txBody>
          <a:bodyPr/>
          <a:lstStyle/>
          <a:p>
            <a:r>
              <a:rPr lang="en-US" sz="1600" dirty="0" err="1" smtClean="0"/>
              <a:t>Lanjutan</a:t>
            </a:r>
            <a:endParaRPr lang="en-US" sz="1600" dirty="0"/>
          </a:p>
        </p:txBody>
      </p:sp>
      <p:sp>
        <p:nvSpPr>
          <p:cNvPr id="3" name="Content Placeholder 2"/>
          <p:cNvSpPr>
            <a:spLocks noGrp="1"/>
          </p:cNvSpPr>
          <p:nvPr>
            <p:ph idx="1"/>
          </p:nvPr>
        </p:nvSpPr>
        <p:spPr>
          <a:xfrm>
            <a:off x="685800" y="1357298"/>
            <a:ext cx="7772400" cy="4738702"/>
          </a:xfrm>
        </p:spPr>
        <p:txBody>
          <a:bodyPr/>
          <a:lstStyle/>
          <a:p>
            <a:r>
              <a:rPr lang="fi-FI" sz="2800" dirty="0" smtClean="0"/>
              <a:t>Disebut sebagai partisipasi horisontal, karena pada suatu saat tidak mustahil masyarakat mempunyai kemempuan untuk berprakarsa, dimana setiap anggota/kelompok masyarakat berpartisipasi horisontal satu dengan yang lain, baik dalam melakukan usaha bersama, maupun dalam rangka melakukan kegiatan dengan pihak lain. Tentu saja partisipasi seperti ini merupakan suatu tanda permulaan tumbuhnya masyarakat yang mampu berkembang secara mandiri.</a:t>
            </a:r>
            <a:endParaRPr lang="en-US" sz="2800"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461946"/>
          </a:xfrm>
        </p:spPr>
        <p:txBody>
          <a:bodyPr/>
          <a:lstStyle/>
          <a:p>
            <a:r>
              <a:rPr lang="en-US" sz="1600" dirty="0" err="1" smtClean="0"/>
              <a:t>lanjutan</a:t>
            </a:r>
            <a:endParaRPr lang="en-US" sz="1600" dirty="0"/>
          </a:p>
        </p:txBody>
      </p:sp>
      <p:sp>
        <p:nvSpPr>
          <p:cNvPr id="3" name="Content Placeholder 2"/>
          <p:cNvSpPr>
            <a:spLocks noGrp="1"/>
          </p:cNvSpPr>
          <p:nvPr>
            <p:ph idx="1"/>
          </p:nvPr>
        </p:nvSpPr>
        <p:spPr>
          <a:xfrm>
            <a:off x="685800" y="1071546"/>
            <a:ext cx="7772400" cy="5024454"/>
          </a:xfrm>
        </p:spPr>
        <p:txBody>
          <a:bodyPr/>
          <a:lstStyle/>
          <a:p>
            <a:r>
              <a:rPr lang="fi-FI" sz="2350" dirty="0" smtClean="0"/>
              <a:t>Secara lebih rinci, peranan pemerintah dalam pembangunan masyarakat memposisikan diri sebagai </a:t>
            </a:r>
            <a:r>
              <a:rPr lang="fi-FI" sz="2350" i="1" dirty="0" smtClean="0"/>
              <a:t>policy maker</a:t>
            </a:r>
            <a:r>
              <a:rPr lang="fi-FI" sz="2350" dirty="0" smtClean="0"/>
              <a:t>, stabilisator, mediator, regulator, evaluator dari semua kegiatan pembangunan masyarakat yang dilakukan.</a:t>
            </a:r>
            <a:endParaRPr lang="en-US" sz="2350" dirty="0" smtClean="0"/>
          </a:p>
          <a:p>
            <a:r>
              <a:rPr lang="fi-FI" sz="2350" dirty="0" smtClean="0"/>
              <a:t>Menurut Ndraha (1990 : 103), bentk (tahap) partisipasi masyarakat antara lain:</a:t>
            </a:r>
            <a:endParaRPr lang="en-US" sz="2350" dirty="0" smtClean="0"/>
          </a:p>
          <a:p>
            <a:pPr lvl="0">
              <a:buFont typeface="Wingdings" pitchFamily="2" charset="2"/>
              <a:buChar char="Ø"/>
            </a:pPr>
            <a:r>
              <a:rPr lang="fi-FI" sz="2350" dirty="0" smtClean="0"/>
              <a:t>Partisipasi dalam/melalui kontak dengan pihak lain (</a:t>
            </a:r>
            <a:r>
              <a:rPr lang="fi-FI" sz="2350" i="1" dirty="0" smtClean="0"/>
              <a:t>contact change</a:t>
            </a:r>
            <a:r>
              <a:rPr lang="fi-FI" sz="2350" dirty="0" smtClean="0"/>
              <a:t>) sebagai salah satu titik awal perubahan sosial.</a:t>
            </a:r>
            <a:endParaRPr lang="en-US" sz="2350" dirty="0" smtClean="0"/>
          </a:p>
          <a:p>
            <a:pPr lvl="0">
              <a:buFont typeface="Wingdings" pitchFamily="2" charset="2"/>
              <a:buChar char="Ø"/>
            </a:pPr>
            <a:r>
              <a:rPr lang="fi-FI" sz="2350" dirty="0" smtClean="0"/>
              <a:t>Partisipasi dalam memperhatikan/menyerap dan memberi tanggapan terhadap informasi, baik dalam arti menerima (mentaati, memenuhi, melaksanakan), mengiakan, menerima dengan syarat, maupun dalam arti menolaknya.</a:t>
            </a:r>
            <a:endParaRPr lang="en-US" sz="2350" dirty="0" smtClean="0"/>
          </a:p>
          <a:p>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461946"/>
          </a:xfrm>
        </p:spPr>
        <p:txBody>
          <a:bodyPr/>
          <a:lstStyle/>
          <a:p>
            <a:r>
              <a:rPr lang="en-US" sz="1600" dirty="0" err="1" smtClean="0"/>
              <a:t>lanjutan</a:t>
            </a:r>
            <a:endParaRPr lang="en-US" sz="1600" dirty="0"/>
          </a:p>
        </p:txBody>
      </p:sp>
      <p:sp>
        <p:nvSpPr>
          <p:cNvPr id="3" name="Content Placeholder 2"/>
          <p:cNvSpPr>
            <a:spLocks noGrp="1"/>
          </p:cNvSpPr>
          <p:nvPr>
            <p:ph idx="1"/>
          </p:nvPr>
        </p:nvSpPr>
        <p:spPr>
          <a:xfrm>
            <a:off x="685800" y="1000108"/>
            <a:ext cx="7772400" cy="5095892"/>
          </a:xfrm>
        </p:spPr>
        <p:txBody>
          <a:bodyPr/>
          <a:lstStyle/>
          <a:p>
            <a:pPr lvl="0">
              <a:buFont typeface="Wingdings" pitchFamily="2" charset="2"/>
              <a:buChar char="Ø"/>
            </a:pPr>
            <a:r>
              <a:rPr lang="fi-FI" sz="2400" dirty="0" smtClean="0"/>
              <a:t>Partisipasi dalam perncanaan pembangunan, termasuk pengambilan keputusan (penetapan rencana). Perasaan terlibat dalam perencanaan perlu ditumbuhkan sedini mungkin di dalam masyarakat. </a:t>
            </a:r>
            <a:endParaRPr lang="en-US" sz="2400" dirty="0" smtClean="0"/>
          </a:p>
          <a:p>
            <a:pPr lvl="0">
              <a:buFont typeface="Wingdings" pitchFamily="2" charset="2"/>
              <a:buChar char="Ø"/>
            </a:pPr>
            <a:r>
              <a:rPr lang="fi-FI" sz="2400" dirty="0" smtClean="0"/>
              <a:t>Partisipasi dalam melaksanakan operasional pembangunan.</a:t>
            </a:r>
            <a:endParaRPr lang="en-US" sz="2400" dirty="0" smtClean="0"/>
          </a:p>
          <a:p>
            <a:pPr lvl="0">
              <a:buFont typeface="Wingdings" pitchFamily="2" charset="2"/>
              <a:buChar char="Ø"/>
            </a:pPr>
            <a:r>
              <a:rPr lang="en-GB" sz="2400" dirty="0" err="1" smtClean="0"/>
              <a:t>Partisipasi</a:t>
            </a:r>
            <a:r>
              <a:rPr lang="en-GB" sz="2400" dirty="0" smtClean="0"/>
              <a:t> </a:t>
            </a:r>
            <a:r>
              <a:rPr lang="en-GB" sz="2400" dirty="0" err="1" smtClean="0"/>
              <a:t>dalam</a:t>
            </a:r>
            <a:r>
              <a:rPr lang="en-GB" sz="2400" dirty="0" smtClean="0"/>
              <a:t> </a:t>
            </a:r>
            <a:r>
              <a:rPr lang="en-GB" sz="2400" dirty="0" err="1" smtClean="0"/>
              <a:t>menerima</a:t>
            </a:r>
            <a:r>
              <a:rPr lang="en-GB" sz="2400" dirty="0" smtClean="0"/>
              <a:t>, </a:t>
            </a:r>
            <a:r>
              <a:rPr lang="en-GB" sz="2400" dirty="0" err="1" smtClean="0"/>
              <a:t>memelihara</a:t>
            </a:r>
            <a:r>
              <a:rPr lang="en-GB" sz="2400" dirty="0" smtClean="0"/>
              <a:t> </a:t>
            </a:r>
            <a:r>
              <a:rPr lang="en-GB" sz="2400" dirty="0" err="1" smtClean="0"/>
              <a:t>dalam</a:t>
            </a:r>
            <a:r>
              <a:rPr lang="en-GB" sz="2400" dirty="0" smtClean="0"/>
              <a:t> </a:t>
            </a:r>
            <a:r>
              <a:rPr lang="en-GB" sz="2400" dirty="0" err="1" smtClean="0"/>
              <a:t>mengembangkan</a:t>
            </a:r>
            <a:r>
              <a:rPr lang="en-GB" sz="2400" dirty="0" smtClean="0"/>
              <a:t> </a:t>
            </a:r>
            <a:r>
              <a:rPr lang="en-GB" sz="2400" dirty="0" err="1" smtClean="0"/>
              <a:t>hasil</a:t>
            </a:r>
            <a:r>
              <a:rPr lang="en-GB" sz="2400" dirty="0" smtClean="0"/>
              <a:t> </a:t>
            </a:r>
            <a:r>
              <a:rPr lang="en-GB" sz="2400" dirty="0" err="1" smtClean="0"/>
              <a:t>pembangunan</a:t>
            </a:r>
            <a:r>
              <a:rPr lang="en-GB" sz="2400" dirty="0" smtClean="0"/>
              <a:t> </a:t>
            </a:r>
            <a:r>
              <a:rPr lang="en-GB" sz="2400" dirty="0" err="1" smtClean="0"/>
              <a:t>atau</a:t>
            </a:r>
            <a:r>
              <a:rPr lang="en-GB" sz="2400" dirty="0" smtClean="0"/>
              <a:t> </a:t>
            </a:r>
            <a:r>
              <a:rPr lang="en-GB" sz="2400" dirty="0" err="1" smtClean="0"/>
              <a:t>dikenal</a:t>
            </a:r>
            <a:r>
              <a:rPr lang="en-GB" sz="2400" dirty="0" smtClean="0"/>
              <a:t> </a:t>
            </a:r>
            <a:r>
              <a:rPr lang="en-GB" sz="2400" dirty="0" err="1" smtClean="0"/>
              <a:t>dengan</a:t>
            </a:r>
            <a:r>
              <a:rPr lang="en-GB" sz="2400" dirty="0" smtClean="0"/>
              <a:t> “</a:t>
            </a:r>
            <a:r>
              <a:rPr lang="en-GB" sz="2400" i="1" dirty="0" smtClean="0"/>
              <a:t>participation in benefits</a:t>
            </a:r>
            <a:r>
              <a:rPr lang="en-GB" sz="2400" dirty="0" smtClean="0"/>
              <a:t>”.</a:t>
            </a:r>
            <a:endParaRPr lang="en-US" sz="2400" dirty="0" smtClean="0"/>
          </a:p>
          <a:p>
            <a:pPr lvl="0">
              <a:buFont typeface="Wingdings" pitchFamily="2" charset="2"/>
              <a:buChar char="Ø"/>
            </a:pPr>
            <a:r>
              <a:rPr lang="en-GB" sz="2400" dirty="0" err="1" smtClean="0"/>
              <a:t>Partisipasi</a:t>
            </a:r>
            <a:r>
              <a:rPr lang="en-GB" sz="2400" dirty="0" smtClean="0"/>
              <a:t> </a:t>
            </a:r>
            <a:r>
              <a:rPr lang="en-GB" sz="2400" dirty="0" err="1" smtClean="0"/>
              <a:t>dalam</a:t>
            </a:r>
            <a:r>
              <a:rPr lang="en-GB" sz="2400" dirty="0" smtClean="0"/>
              <a:t> </a:t>
            </a:r>
            <a:r>
              <a:rPr lang="en-GB" sz="2400" dirty="0" err="1" smtClean="0"/>
              <a:t>menilai</a:t>
            </a:r>
            <a:r>
              <a:rPr lang="en-GB" sz="2400" dirty="0" smtClean="0"/>
              <a:t> </a:t>
            </a:r>
            <a:r>
              <a:rPr lang="en-GB" sz="2400" dirty="0" err="1" smtClean="0"/>
              <a:t>pembangunan</a:t>
            </a:r>
            <a:r>
              <a:rPr lang="en-GB" sz="2400" dirty="0" smtClean="0"/>
              <a:t>, </a:t>
            </a:r>
            <a:r>
              <a:rPr lang="en-GB" sz="2400" dirty="0" err="1" smtClean="0"/>
              <a:t>yaitu</a:t>
            </a:r>
            <a:r>
              <a:rPr lang="en-GB" sz="2400" dirty="0" smtClean="0"/>
              <a:t> </a:t>
            </a:r>
            <a:r>
              <a:rPr lang="en-GB" sz="2400" dirty="0" err="1" smtClean="0"/>
              <a:t>keterlibatan</a:t>
            </a:r>
            <a:r>
              <a:rPr lang="en-GB" sz="2400" dirty="0" smtClean="0"/>
              <a:t> </a:t>
            </a:r>
            <a:r>
              <a:rPr lang="en-GB" sz="2400" dirty="0" err="1" smtClean="0"/>
              <a:t>masyarakat</a:t>
            </a:r>
            <a:r>
              <a:rPr lang="en-GB" sz="2400" dirty="0" smtClean="0"/>
              <a:t> </a:t>
            </a:r>
            <a:r>
              <a:rPr lang="en-GB" sz="2400" dirty="0" err="1" smtClean="0"/>
              <a:t>dalam</a:t>
            </a:r>
            <a:r>
              <a:rPr lang="en-GB" sz="2400" dirty="0" smtClean="0"/>
              <a:t> </a:t>
            </a:r>
            <a:r>
              <a:rPr lang="en-GB" sz="2400" dirty="0" err="1" smtClean="0"/>
              <a:t>menilai</a:t>
            </a:r>
            <a:r>
              <a:rPr lang="en-GB" sz="2400" dirty="0" smtClean="0"/>
              <a:t> </a:t>
            </a:r>
            <a:r>
              <a:rPr lang="en-GB" sz="2400" dirty="0" err="1" smtClean="0"/>
              <a:t>sejauhmana</a:t>
            </a:r>
            <a:r>
              <a:rPr lang="en-GB" sz="2400" dirty="0" smtClean="0"/>
              <a:t> </a:t>
            </a:r>
            <a:r>
              <a:rPr lang="en-GB" sz="2400" dirty="0" err="1" smtClean="0"/>
              <a:t>pelaksanaan</a:t>
            </a:r>
            <a:r>
              <a:rPr lang="en-GB" sz="2400" dirty="0" smtClean="0"/>
              <a:t> </a:t>
            </a:r>
            <a:r>
              <a:rPr lang="en-GB" sz="2400" dirty="0" err="1" smtClean="0"/>
              <a:t>pembangunan</a:t>
            </a:r>
            <a:r>
              <a:rPr lang="en-GB" sz="2400" dirty="0" smtClean="0"/>
              <a:t> </a:t>
            </a:r>
            <a:r>
              <a:rPr lang="en-GB" sz="2400" dirty="0" err="1" smtClean="0"/>
              <a:t>sesuai</a:t>
            </a:r>
            <a:r>
              <a:rPr lang="en-GB" sz="2400" dirty="0" smtClean="0"/>
              <a:t> </a:t>
            </a:r>
            <a:r>
              <a:rPr lang="en-GB" sz="2400" dirty="0" err="1" smtClean="0"/>
              <a:t>dengan</a:t>
            </a:r>
            <a:r>
              <a:rPr lang="en-GB" sz="2400" dirty="0" smtClean="0"/>
              <a:t> </a:t>
            </a:r>
            <a:r>
              <a:rPr lang="en-GB" sz="2400" dirty="0" err="1" smtClean="0"/>
              <a:t>rencana</a:t>
            </a:r>
            <a:r>
              <a:rPr lang="en-GB" sz="2400" dirty="0" smtClean="0"/>
              <a:t> </a:t>
            </a:r>
            <a:r>
              <a:rPr lang="en-GB" sz="2400" dirty="0" err="1" smtClean="0"/>
              <a:t>dan</a:t>
            </a:r>
            <a:r>
              <a:rPr lang="en-GB" sz="2400" dirty="0" smtClean="0"/>
              <a:t> </a:t>
            </a:r>
            <a:r>
              <a:rPr lang="en-GB" sz="2400" dirty="0" err="1" smtClean="0"/>
              <a:t>sejauhmana</a:t>
            </a:r>
            <a:r>
              <a:rPr lang="en-GB" sz="2400" dirty="0" smtClean="0"/>
              <a:t> </a:t>
            </a:r>
            <a:r>
              <a:rPr lang="en-GB" sz="2400" dirty="0" err="1" smtClean="0"/>
              <a:t>hasilnya</a:t>
            </a:r>
            <a:r>
              <a:rPr lang="en-GB" sz="2400" dirty="0" smtClean="0"/>
              <a:t> </a:t>
            </a:r>
            <a:r>
              <a:rPr lang="en-GB" sz="2400" dirty="0" err="1" smtClean="0"/>
              <a:t>dapat</a:t>
            </a:r>
            <a:r>
              <a:rPr lang="en-GB" sz="2400" dirty="0" smtClean="0"/>
              <a:t> </a:t>
            </a:r>
            <a:r>
              <a:rPr lang="en-GB" sz="2400" dirty="0" err="1" smtClean="0"/>
              <a:t>memenuhi</a:t>
            </a:r>
            <a:r>
              <a:rPr lang="en-GB" sz="2400" dirty="0" smtClean="0"/>
              <a:t> </a:t>
            </a:r>
            <a:r>
              <a:rPr lang="en-GB" sz="2400" dirty="0" err="1" smtClean="0"/>
              <a:t>kebutuhan</a:t>
            </a:r>
            <a:r>
              <a:rPr lang="en-GB" sz="2400" dirty="0" smtClean="0"/>
              <a:t> </a:t>
            </a:r>
            <a:r>
              <a:rPr lang="en-GB" sz="2400" dirty="0" err="1" smtClean="0"/>
              <a:t>masyarakat</a:t>
            </a:r>
            <a:r>
              <a:rPr lang="en-GB" sz="2400" dirty="0" smtClean="0"/>
              <a:t>.</a:t>
            </a:r>
            <a:endParaRPr lang="en-US" sz="2400"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461946"/>
          </a:xfrm>
        </p:spPr>
        <p:txBody>
          <a:bodyPr/>
          <a:lstStyle/>
          <a:p>
            <a:r>
              <a:rPr lang="en-US" sz="1600" dirty="0" err="1" smtClean="0"/>
              <a:t>lanjutan</a:t>
            </a:r>
            <a:endParaRPr lang="en-US" sz="1600" dirty="0"/>
          </a:p>
        </p:txBody>
      </p:sp>
      <p:sp>
        <p:nvSpPr>
          <p:cNvPr id="3" name="Content Placeholder 2"/>
          <p:cNvSpPr>
            <a:spLocks noGrp="1"/>
          </p:cNvSpPr>
          <p:nvPr>
            <p:ph idx="1"/>
          </p:nvPr>
        </p:nvSpPr>
        <p:spPr>
          <a:xfrm>
            <a:off x="685800" y="1071546"/>
            <a:ext cx="7772400" cy="5024454"/>
          </a:xfrm>
        </p:spPr>
        <p:txBody>
          <a:bodyPr/>
          <a:lstStyle/>
          <a:p>
            <a:r>
              <a:rPr lang="en-GB" dirty="0" err="1" smtClean="0"/>
              <a:t>Beberapa</a:t>
            </a:r>
            <a:r>
              <a:rPr lang="en-GB" dirty="0" smtClean="0"/>
              <a:t> </a:t>
            </a:r>
            <a:r>
              <a:rPr lang="en-GB" dirty="0" err="1" smtClean="0"/>
              <a:t>bentuk</a:t>
            </a:r>
            <a:r>
              <a:rPr lang="en-GB" dirty="0" smtClean="0"/>
              <a:t> </a:t>
            </a:r>
            <a:r>
              <a:rPr lang="en-GB" dirty="0" err="1" smtClean="0"/>
              <a:t>partisipasi</a:t>
            </a:r>
            <a:r>
              <a:rPr lang="en-GB" dirty="0" smtClean="0"/>
              <a:t> </a:t>
            </a:r>
            <a:r>
              <a:rPr lang="en-GB" dirty="0" err="1" smtClean="0"/>
              <a:t>masyarakat</a:t>
            </a:r>
            <a:r>
              <a:rPr lang="en-GB" dirty="0" smtClean="0"/>
              <a:t> </a:t>
            </a:r>
            <a:r>
              <a:rPr lang="en-GB" dirty="0" err="1" smtClean="0"/>
              <a:t>tersebut</a:t>
            </a:r>
            <a:r>
              <a:rPr lang="en-GB" dirty="0" smtClean="0"/>
              <a:t>, </a:t>
            </a:r>
            <a:r>
              <a:rPr lang="en-GB" dirty="0" err="1" smtClean="0"/>
              <a:t>tentunya</a:t>
            </a:r>
            <a:r>
              <a:rPr lang="en-GB" dirty="0" smtClean="0"/>
              <a:t> </a:t>
            </a:r>
            <a:r>
              <a:rPr lang="en-GB" dirty="0" err="1" smtClean="0"/>
              <a:t>merupakan</a:t>
            </a:r>
            <a:r>
              <a:rPr lang="en-GB" dirty="0" smtClean="0"/>
              <a:t> modal </a:t>
            </a:r>
            <a:r>
              <a:rPr lang="en-GB" dirty="0" err="1" smtClean="0"/>
              <a:t>masyarakat</a:t>
            </a:r>
            <a:r>
              <a:rPr lang="en-GB" dirty="0" smtClean="0"/>
              <a:t> (</a:t>
            </a:r>
            <a:r>
              <a:rPr lang="en-GB" i="1" dirty="0" smtClean="0"/>
              <a:t>social capital</a:t>
            </a:r>
            <a:r>
              <a:rPr lang="en-GB" dirty="0" smtClean="0"/>
              <a:t>) yang </a:t>
            </a:r>
            <a:r>
              <a:rPr lang="en-GB" dirty="0" err="1" smtClean="0"/>
              <a:t>sangat</a:t>
            </a:r>
            <a:r>
              <a:rPr lang="en-GB" dirty="0" smtClean="0"/>
              <a:t> </a:t>
            </a:r>
            <a:r>
              <a:rPr lang="en-GB" dirty="0" err="1" smtClean="0"/>
              <a:t>berharga</a:t>
            </a:r>
            <a:r>
              <a:rPr lang="en-GB" dirty="0" smtClean="0"/>
              <a:t> </a:t>
            </a:r>
            <a:r>
              <a:rPr lang="en-GB" dirty="0" err="1" smtClean="0"/>
              <a:t>di</a:t>
            </a:r>
            <a:r>
              <a:rPr lang="en-GB" dirty="0" smtClean="0"/>
              <a:t> </a:t>
            </a:r>
            <a:r>
              <a:rPr lang="en-GB" dirty="0" err="1" smtClean="0"/>
              <a:t>dalam</a:t>
            </a:r>
            <a:r>
              <a:rPr lang="en-GB" dirty="0" smtClean="0"/>
              <a:t> </a:t>
            </a:r>
            <a:r>
              <a:rPr lang="en-GB" dirty="0" err="1" smtClean="0"/>
              <a:t>menjamin</a:t>
            </a:r>
            <a:r>
              <a:rPr lang="en-GB" dirty="0" smtClean="0"/>
              <a:t> </a:t>
            </a:r>
            <a:r>
              <a:rPr lang="en-GB" dirty="0" err="1" smtClean="0"/>
              <a:t>keberhasilan</a:t>
            </a:r>
            <a:r>
              <a:rPr lang="en-GB" dirty="0" smtClean="0"/>
              <a:t> </a:t>
            </a:r>
            <a:r>
              <a:rPr lang="en-GB" dirty="0" err="1" smtClean="0"/>
              <a:t>sebuah</a:t>
            </a:r>
            <a:r>
              <a:rPr lang="en-GB" dirty="0" smtClean="0"/>
              <a:t> </a:t>
            </a:r>
            <a:r>
              <a:rPr lang="en-GB" dirty="0" err="1" smtClean="0"/>
              <a:t>proyek</a:t>
            </a:r>
            <a:r>
              <a:rPr lang="en-GB" dirty="0" smtClean="0"/>
              <a:t> </a:t>
            </a:r>
            <a:r>
              <a:rPr lang="en-GB" dirty="0" err="1" smtClean="0"/>
              <a:t>otonomi</a:t>
            </a:r>
            <a:r>
              <a:rPr lang="en-GB" dirty="0" smtClean="0"/>
              <a:t>. </a:t>
            </a:r>
            <a:r>
              <a:rPr lang="en-GB" dirty="0" err="1" smtClean="0"/>
              <a:t>Adanya</a:t>
            </a:r>
            <a:r>
              <a:rPr lang="en-GB" dirty="0" smtClean="0"/>
              <a:t> </a:t>
            </a:r>
            <a:r>
              <a:rPr lang="en-GB" dirty="0" err="1" smtClean="0"/>
              <a:t>kombinasi</a:t>
            </a:r>
            <a:r>
              <a:rPr lang="en-GB" dirty="0" smtClean="0"/>
              <a:t> </a:t>
            </a:r>
            <a:r>
              <a:rPr lang="en-GB" dirty="0" err="1" smtClean="0"/>
              <a:t>peran</a:t>
            </a:r>
            <a:r>
              <a:rPr lang="en-GB" dirty="0" smtClean="0"/>
              <a:t> yang </a:t>
            </a:r>
            <a:r>
              <a:rPr lang="en-GB" dirty="0" err="1" smtClean="0"/>
              <a:t>saling</a:t>
            </a:r>
            <a:r>
              <a:rPr lang="en-GB" dirty="0" smtClean="0"/>
              <a:t> </a:t>
            </a:r>
            <a:r>
              <a:rPr lang="en-GB" dirty="0" err="1" smtClean="0"/>
              <a:t>menopang</a:t>
            </a:r>
            <a:r>
              <a:rPr lang="en-GB" dirty="0" smtClean="0"/>
              <a:t> </a:t>
            </a:r>
            <a:r>
              <a:rPr lang="en-GB" dirty="0" err="1" smtClean="0"/>
              <a:t>antara</a:t>
            </a:r>
            <a:r>
              <a:rPr lang="en-GB" dirty="0" smtClean="0"/>
              <a:t> </a:t>
            </a:r>
            <a:r>
              <a:rPr lang="en-GB" dirty="0" err="1" smtClean="0"/>
              <a:t>peranan</a:t>
            </a:r>
            <a:r>
              <a:rPr lang="en-GB" dirty="0" smtClean="0"/>
              <a:t> </a:t>
            </a:r>
            <a:r>
              <a:rPr lang="en-GB" dirty="0" err="1" smtClean="0"/>
              <a:t>pemerintah</a:t>
            </a:r>
            <a:r>
              <a:rPr lang="en-GB" dirty="0" smtClean="0"/>
              <a:t> </a:t>
            </a:r>
            <a:r>
              <a:rPr lang="en-GB" dirty="0" err="1" smtClean="0"/>
              <a:t>dengan</a:t>
            </a:r>
            <a:r>
              <a:rPr lang="en-GB" dirty="0" smtClean="0"/>
              <a:t> </a:t>
            </a:r>
            <a:r>
              <a:rPr lang="en-GB" dirty="0" err="1" smtClean="0"/>
              <a:t>partisipasi</a:t>
            </a:r>
            <a:r>
              <a:rPr lang="en-GB" dirty="0" smtClean="0"/>
              <a:t> </a:t>
            </a:r>
            <a:r>
              <a:rPr lang="en-GB" dirty="0" err="1" smtClean="0"/>
              <a:t>masyarakat</a:t>
            </a:r>
            <a:r>
              <a:rPr lang="en-GB" dirty="0" smtClean="0"/>
              <a:t> </a:t>
            </a:r>
            <a:r>
              <a:rPr lang="en-GB" dirty="0" err="1" smtClean="0"/>
              <a:t>akan</a:t>
            </a:r>
            <a:r>
              <a:rPr lang="en-GB" dirty="0" smtClean="0"/>
              <a:t> </a:t>
            </a:r>
            <a:r>
              <a:rPr lang="en-GB" dirty="0" err="1" smtClean="0"/>
              <a:t>memberikan</a:t>
            </a:r>
            <a:r>
              <a:rPr lang="en-GB" dirty="0" smtClean="0"/>
              <a:t> “</a:t>
            </a:r>
            <a:r>
              <a:rPr lang="en-GB" dirty="0" err="1" smtClean="0"/>
              <a:t>nilai</a:t>
            </a:r>
            <a:r>
              <a:rPr lang="en-GB" dirty="0" smtClean="0"/>
              <a:t> </a:t>
            </a:r>
            <a:r>
              <a:rPr lang="en-GB" dirty="0" err="1" smtClean="0"/>
              <a:t>tambah</a:t>
            </a:r>
            <a:r>
              <a:rPr lang="en-GB" dirty="0" smtClean="0"/>
              <a:t>” (</a:t>
            </a:r>
            <a:r>
              <a:rPr lang="en-GB" i="1" dirty="0" smtClean="0"/>
              <a:t>added value</a:t>
            </a:r>
            <a:r>
              <a:rPr lang="en-GB" dirty="0" smtClean="0"/>
              <a:t>) </a:t>
            </a:r>
            <a:r>
              <a:rPr lang="en-GB" dirty="0" err="1" smtClean="0"/>
              <a:t>dalam</a:t>
            </a:r>
            <a:r>
              <a:rPr lang="en-GB" dirty="0" smtClean="0"/>
              <a:t> </a:t>
            </a:r>
            <a:r>
              <a:rPr lang="en-GB" dirty="0" err="1" smtClean="0"/>
              <a:t>pembangunan</a:t>
            </a:r>
            <a:r>
              <a:rPr lang="en-GB" dirty="0" smtClean="0"/>
              <a:t> </a:t>
            </a:r>
            <a:r>
              <a:rPr lang="en-GB" dirty="0" err="1" smtClean="0"/>
              <a:t>daerah</a:t>
            </a:r>
            <a:r>
              <a:rPr lang="en-GB" dirty="0" smtClean="0"/>
              <a:t> </a:t>
            </a:r>
            <a:r>
              <a:rPr lang="en-GB" dirty="0" err="1" smtClean="0"/>
              <a:t>tersebut</a:t>
            </a:r>
            <a:r>
              <a:rPr lang="en-GB" dirty="0" smtClean="0"/>
              <a:t>.</a:t>
            </a:r>
          </a:p>
          <a:p>
            <a:endParaRPr lang="en-US" sz="2400"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err="1" smtClean="0"/>
              <a:t>Terdapat</a:t>
            </a:r>
            <a:r>
              <a:rPr lang="en-GB" sz="3200" dirty="0" smtClean="0"/>
              <a:t> </a:t>
            </a:r>
            <a:r>
              <a:rPr lang="en-GB" sz="3200" dirty="0" err="1" smtClean="0"/>
              <a:t>beberapa</a:t>
            </a:r>
            <a:r>
              <a:rPr lang="en-GB" sz="3200" dirty="0" smtClean="0"/>
              <a:t> </a:t>
            </a:r>
            <a:r>
              <a:rPr lang="en-GB" sz="3200" dirty="0" err="1" smtClean="0"/>
              <a:t>tahapan</a:t>
            </a:r>
            <a:r>
              <a:rPr lang="en-GB" sz="3200" dirty="0" smtClean="0"/>
              <a:t> </a:t>
            </a:r>
            <a:r>
              <a:rPr lang="en-GB" sz="3200" dirty="0" err="1" smtClean="0"/>
              <a:t>dalam</a:t>
            </a:r>
            <a:r>
              <a:rPr lang="en-GB" sz="3200" dirty="0" smtClean="0"/>
              <a:t> </a:t>
            </a:r>
            <a:r>
              <a:rPr lang="en-GB" sz="3200" dirty="0" err="1" smtClean="0"/>
              <a:t>pemberdayaan</a:t>
            </a:r>
            <a:r>
              <a:rPr lang="en-GB" sz="3200" dirty="0" smtClean="0"/>
              <a:t> </a:t>
            </a:r>
            <a:r>
              <a:rPr lang="en-GB" sz="3200" dirty="0" err="1" smtClean="0"/>
              <a:t>masyarakat</a:t>
            </a:r>
            <a:r>
              <a:rPr lang="en-GB" sz="3200" dirty="0" smtClean="0"/>
              <a:t> yang </a:t>
            </a:r>
            <a:r>
              <a:rPr lang="en-GB" sz="3200" dirty="0" err="1" smtClean="0"/>
              <a:t>terdiri</a:t>
            </a:r>
            <a:r>
              <a:rPr lang="en-GB" sz="3200" dirty="0" smtClean="0"/>
              <a:t> </a:t>
            </a:r>
            <a:r>
              <a:rPr lang="en-GB" sz="3200" dirty="0" err="1" smtClean="0"/>
              <a:t>dari</a:t>
            </a:r>
            <a:r>
              <a:rPr lang="en-GB" sz="3200" dirty="0" smtClean="0"/>
              <a:t> 3 (</a:t>
            </a:r>
            <a:r>
              <a:rPr lang="en-GB" sz="3200" dirty="0" err="1" smtClean="0"/>
              <a:t>tiga</a:t>
            </a:r>
            <a:r>
              <a:rPr lang="en-GB" sz="3200" dirty="0" smtClean="0"/>
              <a:t>) </a:t>
            </a:r>
            <a:r>
              <a:rPr lang="en-GB" sz="3200" dirty="0" err="1" smtClean="0"/>
              <a:t>tahapan</a:t>
            </a:r>
            <a:r>
              <a:rPr lang="en-GB" sz="3200" dirty="0" smtClean="0"/>
              <a:t> </a:t>
            </a:r>
            <a:r>
              <a:rPr lang="en-GB" sz="3200" dirty="0" err="1" smtClean="0"/>
              <a:t>yaitu</a:t>
            </a:r>
            <a:r>
              <a:rPr lang="en-GB" sz="3200" dirty="0" smtClean="0"/>
              <a:t>:</a:t>
            </a:r>
            <a:r>
              <a:rPr lang="en-US" sz="3200" dirty="0" smtClean="0"/>
              <a:t/>
            </a:r>
            <a:br>
              <a:rPr lang="en-US" sz="3200" dirty="0" smtClean="0"/>
            </a:br>
            <a:endParaRPr lang="en-US" sz="3200" dirty="0"/>
          </a:p>
        </p:txBody>
      </p:sp>
      <p:sp>
        <p:nvSpPr>
          <p:cNvPr id="3" name="Rounded Rectangle 2"/>
          <p:cNvSpPr/>
          <p:nvPr/>
        </p:nvSpPr>
        <p:spPr bwMode="auto">
          <a:xfrm>
            <a:off x="3714744" y="2214554"/>
            <a:ext cx="1500198" cy="857256"/>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charset="0"/>
              </a:rPr>
              <a:t>TAHAP POLITIK</a:t>
            </a:r>
          </a:p>
        </p:txBody>
      </p:sp>
      <p:sp>
        <p:nvSpPr>
          <p:cNvPr id="4" name="Rounded Rectangle 3"/>
          <p:cNvSpPr/>
          <p:nvPr/>
        </p:nvSpPr>
        <p:spPr bwMode="auto">
          <a:xfrm>
            <a:off x="1285852" y="4143380"/>
            <a:ext cx="2286016" cy="857256"/>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charset="0"/>
              </a:rPr>
              <a:t>TAHAP ORGANISASI</a:t>
            </a:r>
          </a:p>
        </p:txBody>
      </p:sp>
      <p:sp>
        <p:nvSpPr>
          <p:cNvPr id="5" name="Rounded Rectangle 4"/>
          <p:cNvSpPr/>
          <p:nvPr/>
        </p:nvSpPr>
        <p:spPr bwMode="auto">
          <a:xfrm>
            <a:off x="5643570" y="4173874"/>
            <a:ext cx="2143140" cy="857256"/>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charset="0"/>
              </a:rPr>
              <a:t>TAHAP SDM</a:t>
            </a:r>
            <a:r>
              <a:rPr kumimoji="0" lang="en-US" sz="2400" b="0" i="0" u="none" strike="noStrike" cap="none" normalizeH="0" dirty="0" smtClean="0">
                <a:ln>
                  <a:noFill/>
                </a:ln>
                <a:solidFill>
                  <a:schemeClr val="tx1"/>
                </a:solidFill>
                <a:effectLst/>
                <a:latin typeface="Times New Roman" charset="0"/>
              </a:rPr>
              <a:t> INDIVIDUAL</a:t>
            </a:r>
            <a:endParaRPr kumimoji="0" lang="en-US" sz="2400" b="0" i="0" u="none" strike="noStrike" cap="none" normalizeH="0" baseline="0" dirty="0" smtClean="0">
              <a:ln>
                <a:noFill/>
              </a:ln>
              <a:solidFill>
                <a:schemeClr val="tx1"/>
              </a:solidFill>
              <a:effectLst/>
              <a:latin typeface="Times New Roman" charset="0"/>
            </a:endParaRPr>
          </a:p>
        </p:txBody>
      </p:sp>
      <p:cxnSp>
        <p:nvCxnSpPr>
          <p:cNvPr id="9" name="Straight Arrow Connector 8"/>
          <p:cNvCxnSpPr>
            <a:stCxn id="3" idx="1"/>
            <a:endCxn id="4" idx="0"/>
          </p:cNvCxnSpPr>
          <p:nvPr/>
        </p:nvCxnSpPr>
        <p:spPr bwMode="auto">
          <a:xfrm rot="10800000" flipV="1">
            <a:off x="2428860" y="2643182"/>
            <a:ext cx="1285884" cy="1500198"/>
          </a:xfrm>
          <a:prstGeom prst="straightConnector1">
            <a:avLst/>
          </a:prstGeom>
          <a:solidFill>
            <a:schemeClr val="accent1"/>
          </a:solidFill>
          <a:ln w="38100" cap="flat" cmpd="sng" algn="ctr">
            <a:solidFill>
              <a:schemeClr val="tx1"/>
            </a:solidFill>
            <a:prstDash val="solid"/>
            <a:round/>
            <a:headEnd type="arrow"/>
            <a:tailEnd type="arrow"/>
          </a:ln>
          <a:effectLst/>
        </p:spPr>
      </p:cxnSp>
      <p:cxnSp>
        <p:nvCxnSpPr>
          <p:cNvPr id="12" name="Straight Arrow Connector 11"/>
          <p:cNvCxnSpPr>
            <a:stCxn id="5" idx="1"/>
            <a:endCxn id="4" idx="3"/>
          </p:cNvCxnSpPr>
          <p:nvPr/>
        </p:nvCxnSpPr>
        <p:spPr bwMode="auto">
          <a:xfrm rot="10800000">
            <a:off x="3571868" y="4572008"/>
            <a:ext cx="2071702" cy="30494"/>
          </a:xfrm>
          <a:prstGeom prst="straightConnector1">
            <a:avLst/>
          </a:prstGeom>
          <a:solidFill>
            <a:schemeClr val="accent1"/>
          </a:solidFill>
          <a:ln w="38100" cap="flat" cmpd="sng" algn="ctr">
            <a:solidFill>
              <a:schemeClr val="tx1"/>
            </a:solidFill>
            <a:prstDash val="solid"/>
            <a:round/>
            <a:headEnd type="arrow"/>
            <a:tailEnd type="arrow"/>
          </a:ln>
          <a:effectLst/>
        </p:spPr>
      </p:cxnSp>
      <p:cxnSp>
        <p:nvCxnSpPr>
          <p:cNvPr id="15" name="Straight Arrow Connector 14"/>
          <p:cNvCxnSpPr>
            <a:stCxn id="5" idx="0"/>
            <a:endCxn id="3" idx="3"/>
          </p:cNvCxnSpPr>
          <p:nvPr/>
        </p:nvCxnSpPr>
        <p:spPr bwMode="auto">
          <a:xfrm rot="16200000" flipV="1">
            <a:off x="5199695" y="2658429"/>
            <a:ext cx="1530692" cy="1500198"/>
          </a:xfrm>
          <a:prstGeom prst="straightConnector1">
            <a:avLst/>
          </a:prstGeom>
          <a:solidFill>
            <a:schemeClr val="accent1"/>
          </a:solidFill>
          <a:ln w="38100" cap="flat" cmpd="sng" algn="ctr">
            <a:solidFill>
              <a:schemeClr val="tx1"/>
            </a:solidFill>
            <a:prstDash val="solid"/>
            <a:round/>
            <a:headEnd type="arrow"/>
            <a:tailEnd type="arrow"/>
          </a:ln>
          <a:effectLst/>
        </p:spPr>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384"/>
          </a:xfrm>
        </p:spPr>
        <p:txBody>
          <a:bodyPr/>
          <a:lstStyle/>
          <a:p>
            <a:r>
              <a:rPr lang="en-US" sz="2400" dirty="0" err="1" smtClean="0"/>
              <a:t>Penjelasan</a:t>
            </a:r>
            <a:r>
              <a:rPr lang="en-US" sz="2400" dirty="0" smtClean="0"/>
              <a:t> :</a:t>
            </a:r>
            <a:endParaRPr lang="en-US" sz="2400" dirty="0"/>
          </a:p>
        </p:txBody>
      </p:sp>
      <p:sp>
        <p:nvSpPr>
          <p:cNvPr id="3" name="Content Placeholder 2"/>
          <p:cNvSpPr>
            <a:spLocks noGrp="1"/>
          </p:cNvSpPr>
          <p:nvPr>
            <p:ph idx="1"/>
          </p:nvPr>
        </p:nvSpPr>
        <p:spPr>
          <a:xfrm>
            <a:off x="685800" y="1428736"/>
            <a:ext cx="7772400" cy="4667264"/>
          </a:xfrm>
        </p:spPr>
        <p:txBody>
          <a:bodyPr/>
          <a:lstStyle/>
          <a:p>
            <a:pPr lvl="0"/>
            <a:r>
              <a:rPr lang="en-GB" sz="2800" dirty="0" err="1" smtClean="0"/>
              <a:t>Tahapan</a:t>
            </a:r>
            <a:r>
              <a:rPr lang="en-GB" sz="2800" dirty="0" smtClean="0"/>
              <a:t> </a:t>
            </a:r>
            <a:r>
              <a:rPr lang="en-GB" sz="2800" dirty="0" err="1" smtClean="0"/>
              <a:t>Politik</a:t>
            </a:r>
            <a:endParaRPr lang="en-US" sz="2800" dirty="0" smtClean="0"/>
          </a:p>
          <a:p>
            <a:pPr>
              <a:buNone/>
            </a:pPr>
            <a:r>
              <a:rPr lang="en-GB" sz="2800" dirty="0" smtClean="0"/>
              <a:t>   </a:t>
            </a:r>
            <a:r>
              <a:rPr lang="en-GB" sz="2800" dirty="0" err="1" smtClean="0"/>
              <a:t>Yaitu</a:t>
            </a:r>
            <a:r>
              <a:rPr lang="en-GB" sz="2800" dirty="0" smtClean="0"/>
              <a:t> </a:t>
            </a:r>
            <a:r>
              <a:rPr lang="en-GB" sz="2800" dirty="0" err="1" smtClean="0"/>
              <a:t>pemberdayaan</a:t>
            </a:r>
            <a:r>
              <a:rPr lang="en-GB" sz="2800" dirty="0" smtClean="0"/>
              <a:t> </a:t>
            </a:r>
            <a:r>
              <a:rPr lang="en-GB" sz="2800" dirty="0" err="1" smtClean="0"/>
              <a:t>secara</a:t>
            </a:r>
            <a:r>
              <a:rPr lang="en-GB" sz="2800" dirty="0" smtClean="0"/>
              <a:t> </a:t>
            </a:r>
            <a:r>
              <a:rPr lang="en-GB" sz="2800" dirty="0" err="1" smtClean="0"/>
              <a:t>perlahan</a:t>
            </a:r>
            <a:r>
              <a:rPr lang="en-GB" sz="2800" dirty="0" smtClean="0"/>
              <a:t> </a:t>
            </a:r>
            <a:r>
              <a:rPr lang="en-GB" sz="2800" dirty="0" err="1" smtClean="0"/>
              <a:t>melekat</a:t>
            </a:r>
            <a:r>
              <a:rPr lang="en-GB" sz="2800" dirty="0" smtClean="0"/>
              <a:t> </a:t>
            </a:r>
            <a:r>
              <a:rPr lang="en-GB" sz="2800" dirty="0" err="1" smtClean="0"/>
              <a:t>sebagai</a:t>
            </a:r>
            <a:r>
              <a:rPr lang="en-GB" sz="2800" dirty="0" smtClean="0"/>
              <a:t> </a:t>
            </a:r>
            <a:r>
              <a:rPr lang="en-GB" sz="2800" dirty="0" err="1" smtClean="0"/>
              <a:t>mekanisme</a:t>
            </a:r>
            <a:r>
              <a:rPr lang="en-GB" sz="2800" dirty="0" smtClean="0"/>
              <a:t> </a:t>
            </a:r>
            <a:r>
              <a:rPr lang="en-GB" sz="2800" dirty="0" err="1" smtClean="0"/>
              <a:t>bantuan</a:t>
            </a:r>
            <a:r>
              <a:rPr lang="en-GB" sz="2800" dirty="0" smtClean="0"/>
              <a:t> </a:t>
            </a:r>
            <a:r>
              <a:rPr lang="en-GB" sz="2800" dirty="0" err="1" smtClean="0"/>
              <a:t>diri</a:t>
            </a:r>
            <a:r>
              <a:rPr lang="en-GB" sz="2800" dirty="0" smtClean="0"/>
              <a:t> </a:t>
            </a:r>
            <a:r>
              <a:rPr lang="en-GB" sz="2800" dirty="0" err="1" smtClean="0"/>
              <a:t>untuk</a:t>
            </a:r>
            <a:r>
              <a:rPr lang="en-GB" sz="2800" dirty="0" smtClean="0"/>
              <a:t> </a:t>
            </a:r>
            <a:r>
              <a:rPr lang="en-GB" sz="2800" dirty="0" err="1" smtClean="0"/>
              <a:t>manusia</a:t>
            </a:r>
            <a:r>
              <a:rPr lang="en-GB" sz="2800" dirty="0" smtClean="0"/>
              <a:t> lain – </a:t>
            </a:r>
            <a:r>
              <a:rPr lang="en-GB" sz="2800" i="1" dirty="0" smtClean="0"/>
              <a:t>Mechanism of self</a:t>
            </a:r>
            <a:r>
              <a:rPr lang="en-GB" sz="2800" dirty="0" smtClean="0"/>
              <a:t> – </a:t>
            </a:r>
            <a:r>
              <a:rPr lang="en-GB" sz="2800" i="1" dirty="0" smtClean="0"/>
              <a:t>help for people</a:t>
            </a:r>
            <a:r>
              <a:rPr lang="en-GB" sz="2800" dirty="0" smtClean="0"/>
              <a:t>. </a:t>
            </a:r>
            <a:r>
              <a:rPr lang="en-GB" sz="2800" dirty="0" err="1" smtClean="0"/>
              <a:t>Ketergantungan</a:t>
            </a:r>
            <a:r>
              <a:rPr lang="en-GB" sz="2800" dirty="0" smtClean="0"/>
              <a:t> </a:t>
            </a:r>
            <a:r>
              <a:rPr lang="en-GB" sz="2800" dirty="0" err="1" smtClean="0"/>
              <a:t>pada</a:t>
            </a:r>
            <a:r>
              <a:rPr lang="en-GB" sz="2800" dirty="0" smtClean="0"/>
              <a:t> </a:t>
            </a:r>
            <a:r>
              <a:rPr lang="en-GB" sz="2800" dirty="0" err="1" smtClean="0"/>
              <a:t>orang</a:t>
            </a:r>
            <a:r>
              <a:rPr lang="en-GB" sz="2800" dirty="0" smtClean="0"/>
              <a:t> lain </a:t>
            </a:r>
            <a:r>
              <a:rPr lang="en-GB" sz="2800" dirty="0" err="1" smtClean="0"/>
              <a:t>secara</a:t>
            </a:r>
            <a:r>
              <a:rPr lang="en-GB" sz="2800" dirty="0" smtClean="0"/>
              <a:t> </a:t>
            </a:r>
            <a:r>
              <a:rPr lang="en-GB" sz="2800" dirty="0" err="1" smtClean="0"/>
              <a:t>perlahan</a:t>
            </a:r>
            <a:r>
              <a:rPr lang="en-GB" sz="2800" dirty="0" smtClean="0"/>
              <a:t> </a:t>
            </a:r>
            <a:r>
              <a:rPr lang="en-GB" sz="2800" dirty="0" err="1" smtClean="0"/>
              <a:t>diganti</a:t>
            </a:r>
            <a:r>
              <a:rPr lang="en-GB" sz="2800" dirty="0" smtClean="0"/>
              <a:t> </a:t>
            </a:r>
            <a:r>
              <a:rPr lang="en-GB" sz="2800" dirty="0" err="1" smtClean="0"/>
              <a:t>dengan</a:t>
            </a:r>
            <a:r>
              <a:rPr lang="en-GB" sz="2800" dirty="0" smtClean="0"/>
              <a:t> </a:t>
            </a:r>
            <a:r>
              <a:rPr lang="en-GB" sz="2800" dirty="0" err="1" smtClean="0"/>
              <a:t>ketergantungan</a:t>
            </a:r>
            <a:r>
              <a:rPr lang="en-GB" sz="2800" dirty="0" smtClean="0"/>
              <a:t> </a:t>
            </a:r>
            <a:r>
              <a:rPr lang="en-GB" sz="2800" dirty="0" err="1" smtClean="0"/>
              <a:t>pada</a:t>
            </a:r>
            <a:r>
              <a:rPr lang="en-GB" sz="2800" dirty="0" smtClean="0"/>
              <a:t> </a:t>
            </a:r>
            <a:r>
              <a:rPr lang="en-GB" sz="2800" dirty="0" err="1" smtClean="0"/>
              <a:t>diri</a:t>
            </a:r>
            <a:r>
              <a:rPr lang="en-GB" sz="2800" dirty="0" smtClean="0"/>
              <a:t> </a:t>
            </a:r>
            <a:r>
              <a:rPr lang="en-GB" sz="2800" dirty="0" err="1" smtClean="0"/>
              <a:t>sendiri</a:t>
            </a:r>
            <a:r>
              <a:rPr lang="en-GB" sz="2800" dirty="0" smtClean="0"/>
              <a:t> </a:t>
            </a:r>
            <a:r>
              <a:rPr lang="en-GB" sz="2800" dirty="0" err="1" smtClean="0"/>
              <a:t>secara</a:t>
            </a:r>
            <a:r>
              <a:rPr lang="en-GB" sz="2800" dirty="0" smtClean="0"/>
              <a:t> </a:t>
            </a:r>
            <a:r>
              <a:rPr lang="en-GB" sz="2800" dirty="0" err="1" smtClean="0"/>
              <a:t>nasional</a:t>
            </a:r>
            <a:r>
              <a:rPr lang="en-GB" sz="2800" dirty="0" smtClean="0"/>
              <a:t>, </a:t>
            </a:r>
            <a:r>
              <a:rPr lang="en-GB" sz="2800" dirty="0" err="1" smtClean="0"/>
              <a:t>dalam</a:t>
            </a:r>
            <a:r>
              <a:rPr lang="en-GB" sz="2800" dirty="0" smtClean="0"/>
              <a:t> </a:t>
            </a:r>
            <a:r>
              <a:rPr lang="en-GB" sz="2800" dirty="0" err="1" smtClean="0"/>
              <a:t>sistem</a:t>
            </a:r>
            <a:r>
              <a:rPr lang="en-GB" sz="2800" dirty="0" smtClean="0"/>
              <a:t> </a:t>
            </a:r>
            <a:r>
              <a:rPr lang="en-GB" sz="2800" dirty="0" err="1" smtClean="0"/>
              <a:t>ekonomi</a:t>
            </a:r>
            <a:r>
              <a:rPr lang="en-GB" sz="2800" dirty="0" smtClean="0"/>
              <a:t>, </a:t>
            </a:r>
            <a:r>
              <a:rPr lang="en-GB" sz="2800" dirty="0" err="1" smtClean="0"/>
              <a:t>pendidikan</a:t>
            </a:r>
            <a:r>
              <a:rPr lang="en-GB" sz="2800" dirty="0" smtClean="0"/>
              <a:t>, </a:t>
            </a:r>
            <a:r>
              <a:rPr lang="en-GB" sz="2800" dirty="0" err="1" smtClean="0"/>
              <a:t>kebudayaan</a:t>
            </a:r>
            <a:r>
              <a:rPr lang="en-GB" sz="2800" dirty="0" smtClean="0"/>
              <a:t>, </a:t>
            </a:r>
            <a:r>
              <a:rPr lang="en-GB" sz="2800" dirty="0" err="1" smtClean="0"/>
              <a:t>efisiensi</a:t>
            </a:r>
            <a:r>
              <a:rPr lang="en-GB" sz="2800" dirty="0" smtClean="0"/>
              <a:t>, </a:t>
            </a:r>
            <a:r>
              <a:rPr lang="en-GB" sz="2800" dirty="0" err="1" smtClean="0"/>
              <a:t>dan</a:t>
            </a:r>
            <a:r>
              <a:rPr lang="en-GB" sz="2800" dirty="0" smtClean="0"/>
              <a:t> </a:t>
            </a:r>
            <a:r>
              <a:rPr lang="en-GB" sz="2800" dirty="0" err="1" smtClean="0"/>
              <a:t>efektivitas</a:t>
            </a:r>
            <a:r>
              <a:rPr lang="en-GB" sz="2800" dirty="0" smtClean="0"/>
              <a:t>, </a:t>
            </a:r>
            <a:r>
              <a:rPr lang="en-GB" sz="2800" dirty="0" err="1" smtClean="0"/>
              <a:t>sumber</a:t>
            </a:r>
            <a:r>
              <a:rPr lang="en-GB" sz="2800" dirty="0" smtClean="0"/>
              <a:t> </a:t>
            </a:r>
            <a:r>
              <a:rPr lang="en-GB" sz="2800" dirty="0" err="1" smtClean="0"/>
              <a:t>daya</a:t>
            </a:r>
            <a:r>
              <a:rPr lang="en-GB" sz="2800" dirty="0" smtClean="0"/>
              <a:t> </a:t>
            </a:r>
            <a:r>
              <a:rPr lang="en-GB" sz="2800" dirty="0" err="1" smtClean="0"/>
              <a:t>dan</a:t>
            </a:r>
            <a:r>
              <a:rPr lang="en-GB" sz="2800" dirty="0" smtClean="0"/>
              <a:t> </a:t>
            </a:r>
            <a:r>
              <a:rPr lang="en-GB" sz="2800" dirty="0" err="1" smtClean="0"/>
              <a:t>persaingan</a:t>
            </a:r>
            <a:r>
              <a:rPr lang="en-GB" sz="2800" dirty="0" smtClean="0"/>
              <a:t>.</a:t>
            </a:r>
            <a:endParaRPr lang="en-US" sz="2800"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384"/>
          </a:xfrm>
        </p:spPr>
        <p:txBody>
          <a:bodyPr/>
          <a:lstStyle/>
          <a:p>
            <a:pPr algn="ctr"/>
            <a:r>
              <a:rPr lang="en-US" sz="1600" dirty="0" err="1" smtClean="0"/>
              <a:t>lanjutan</a:t>
            </a:r>
            <a:endParaRPr lang="en-US" sz="1600" dirty="0"/>
          </a:p>
        </p:txBody>
      </p:sp>
      <p:sp>
        <p:nvSpPr>
          <p:cNvPr id="3" name="Content Placeholder 2"/>
          <p:cNvSpPr>
            <a:spLocks noGrp="1"/>
          </p:cNvSpPr>
          <p:nvPr>
            <p:ph sz="half" idx="1"/>
          </p:nvPr>
        </p:nvSpPr>
        <p:spPr>
          <a:xfrm>
            <a:off x="685800" y="1142984"/>
            <a:ext cx="3810000" cy="4953016"/>
          </a:xfrm>
        </p:spPr>
        <p:txBody>
          <a:bodyPr/>
          <a:lstStyle/>
          <a:p>
            <a:pPr lvl="0"/>
            <a:r>
              <a:rPr lang="en-GB" sz="2000" dirty="0" err="1" smtClean="0"/>
              <a:t>Tahapan</a:t>
            </a:r>
            <a:r>
              <a:rPr lang="en-GB" sz="2000" dirty="0" smtClean="0"/>
              <a:t> </a:t>
            </a:r>
            <a:r>
              <a:rPr lang="en-GB" sz="2000" dirty="0" err="1" smtClean="0"/>
              <a:t>Organisasi</a:t>
            </a:r>
            <a:endParaRPr lang="en-US" sz="2000" dirty="0" smtClean="0"/>
          </a:p>
          <a:p>
            <a:pPr>
              <a:buNone/>
            </a:pPr>
            <a:r>
              <a:rPr lang="en-GB" sz="2000" dirty="0" smtClean="0"/>
              <a:t>     </a:t>
            </a:r>
            <a:r>
              <a:rPr lang="en-GB" sz="2000" dirty="0" err="1" smtClean="0"/>
              <a:t>Yaitu</a:t>
            </a:r>
            <a:r>
              <a:rPr lang="en-GB" sz="2000" dirty="0" smtClean="0"/>
              <a:t> </a:t>
            </a:r>
            <a:r>
              <a:rPr lang="en-GB" sz="2000" dirty="0" err="1" smtClean="0"/>
              <a:t>konsep</a:t>
            </a:r>
            <a:r>
              <a:rPr lang="en-GB" sz="2000" dirty="0" smtClean="0"/>
              <a:t> modern yang </a:t>
            </a:r>
            <a:r>
              <a:rPr lang="en-GB" sz="2000" dirty="0" err="1" smtClean="0"/>
              <a:t>mendorong</a:t>
            </a:r>
            <a:r>
              <a:rPr lang="en-GB" sz="2000" dirty="0" smtClean="0"/>
              <a:t> </a:t>
            </a:r>
            <a:r>
              <a:rPr lang="en-GB" sz="2000" dirty="0" err="1" smtClean="0"/>
              <a:t>organisasi</a:t>
            </a:r>
            <a:r>
              <a:rPr lang="en-GB" sz="2000" dirty="0" smtClean="0"/>
              <a:t>, </a:t>
            </a:r>
            <a:r>
              <a:rPr lang="en-GB" sz="2000" dirty="0" err="1" smtClean="0"/>
              <a:t>seperti</a:t>
            </a:r>
            <a:r>
              <a:rPr lang="en-GB" sz="2000" dirty="0" smtClean="0"/>
              <a:t> </a:t>
            </a:r>
            <a:r>
              <a:rPr lang="en-GB" sz="2000" i="1" dirty="0" smtClean="0"/>
              <a:t>total quality management</a:t>
            </a:r>
            <a:r>
              <a:rPr lang="en-GB" sz="2000" dirty="0" smtClean="0"/>
              <a:t>, </a:t>
            </a:r>
            <a:r>
              <a:rPr lang="en-GB" sz="2000" i="1" dirty="0" smtClean="0"/>
              <a:t>habitual improvement, performance management, self –directed team work, internal customers, </a:t>
            </a:r>
            <a:r>
              <a:rPr lang="en-GB" sz="2000" i="1" dirty="0" err="1" smtClean="0"/>
              <a:t>competance</a:t>
            </a:r>
            <a:r>
              <a:rPr lang="en-GB" sz="2000" i="1" dirty="0" smtClean="0"/>
              <a:t> management etc</a:t>
            </a:r>
            <a:r>
              <a:rPr lang="en-GB" sz="2000" dirty="0" smtClean="0"/>
              <a:t>. </a:t>
            </a:r>
            <a:r>
              <a:rPr lang="en-GB" sz="2000" dirty="0" err="1" smtClean="0"/>
              <a:t>Banyak</a:t>
            </a:r>
            <a:r>
              <a:rPr lang="en-GB" sz="2000" dirty="0" smtClean="0"/>
              <a:t> </a:t>
            </a:r>
            <a:r>
              <a:rPr lang="en-GB" sz="2000" dirty="0" err="1" smtClean="0"/>
              <a:t>faktor</a:t>
            </a:r>
            <a:r>
              <a:rPr lang="en-GB" sz="2000" dirty="0" smtClean="0"/>
              <a:t> </a:t>
            </a:r>
            <a:r>
              <a:rPr lang="en-GB" sz="2000" dirty="0" err="1" smtClean="0"/>
              <a:t>pemberdayaan</a:t>
            </a:r>
            <a:r>
              <a:rPr lang="en-GB" sz="2000" dirty="0" smtClean="0"/>
              <a:t> </a:t>
            </a:r>
            <a:r>
              <a:rPr lang="en-GB" sz="2000" dirty="0" err="1" smtClean="0"/>
              <a:t>dan</a:t>
            </a:r>
            <a:r>
              <a:rPr lang="en-GB" sz="2000" dirty="0" smtClean="0"/>
              <a:t> </a:t>
            </a:r>
            <a:r>
              <a:rPr lang="en-GB" sz="2000" dirty="0" err="1" smtClean="0"/>
              <a:t>ketidakberdayaan</a:t>
            </a:r>
            <a:r>
              <a:rPr lang="en-GB" sz="2000" dirty="0" smtClean="0"/>
              <a:t> </a:t>
            </a:r>
            <a:r>
              <a:rPr lang="en-GB" sz="2000" dirty="0" err="1" smtClean="0"/>
              <a:t>tergantung</a:t>
            </a:r>
            <a:r>
              <a:rPr lang="en-GB" sz="2000" dirty="0" smtClean="0"/>
              <a:t> </a:t>
            </a:r>
            <a:r>
              <a:rPr lang="en-GB" sz="2000" dirty="0" err="1" smtClean="0"/>
              <a:t>pada</a:t>
            </a:r>
            <a:r>
              <a:rPr lang="en-GB" sz="2000" dirty="0" smtClean="0"/>
              <a:t> </a:t>
            </a:r>
            <a:r>
              <a:rPr lang="en-GB" sz="2000" dirty="0" err="1" smtClean="0"/>
              <a:t>nilai-nilai</a:t>
            </a:r>
            <a:r>
              <a:rPr lang="en-GB" sz="2000" dirty="0" smtClean="0"/>
              <a:t>, </a:t>
            </a:r>
            <a:r>
              <a:rPr lang="en-GB" sz="2000" dirty="0" err="1" smtClean="0"/>
              <a:t>perilaku</a:t>
            </a:r>
            <a:r>
              <a:rPr lang="en-GB" sz="2000" dirty="0" smtClean="0"/>
              <a:t>, </a:t>
            </a:r>
            <a:r>
              <a:rPr lang="en-GB" sz="2000" dirty="0" err="1" smtClean="0"/>
              <a:t>sistem</a:t>
            </a:r>
            <a:r>
              <a:rPr lang="en-GB" sz="2000" dirty="0" smtClean="0"/>
              <a:t>, </a:t>
            </a:r>
            <a:r>
              <a:rPr lang="en-GB" sz="2000" dirty="0" err="1" smtClean="0"/>
              <a:t>prosedur</a:t>
            </a:r>
            <a:r>
              <a:rPr lang="en-GB" sz="2000" dirty="0" smtClean="0"/>
              <a:t> </a:t>
            </a:r>
            <a:r>
              <a:rPr lang="en-GB" sz="2000" dirty="0" err="1" smtClean="0"/>
              <a:t>dan</a:t>
            </a:r>
            <a:r>
              <a:rPr lang="en-GB" sz="2000" dirty="0" smtClean="0"/>
              <a:t> </a:t>
            </a:r>
            <a:r>
              <a:rPr lang="en-GB" sz="2000" dirty="0" err="1" smtClean="0"/>
              <a:t>budaya</a:t>
            </a:r>
            <a:r>
              <a:rPr lang="en-GB" sz="2000" dirty="0" smtClean="0"/>
              <a:t> </a:t>
            </a:r>
            <a:r>
              <a:rPr lang="en-GB" sz="2000" dirty="0" err="1" smtClean="0"/>
              <a:t>organisasi</a:t>
            </a:r>
            <a:r>
              <a:rPr lang="en-GB" sz="2000" dirty="0" smtClean="0"/>
              <a:t>.</a:t>
            </a:r>
            <a:endParaRPr lang="en-US" sz="2000" dirty="0" smtClean="0"/>
          </a:p>
          <a:p>
            <a:endParaRPr lang="en-US" dirty="0"/>
          </a:p>
        </p:txBody>
      </p:sp>
      <p:sp>
        <p:nvSpPr>
          <p:cNvPr id="4" name="Content Placeholder 3"/>
          <p:cNvSpPr>
            <a:spLocks noGrp="1"/>
          </p:cNvSpPr>
          <p:nvPr>
            <p:ph sz="half" idx="2"/>
          </p:nvPr>
        </p:nvSpPr>
        <p:spPr>
          <a:xfrm>
            <a:off x="4648200" y="1142984"/>
            <a:ext cx="3810000" cy="4953016"/>
          </a:xfrm>
        </p:spPr>
        <p:txBody>
          <a:bodyPr/>
          <a:lstStyle/>
          <a:p>
            <a:pPr lvl="0"/>
            <a:r>
              <a:rPr lang="en-GB" sz="2300" dirty="0" err="1" smtClean="0"/>
              <a:t>Tahapan</a:t>
            </a:r>
            <a:r>
              <a:rPr lang="en-GB" sz="2300" dirty="0" smtClean="0"/>
              <a:t> </a:t>
            </a:r>
            <a:r>
              <a:rPr lang="en-GB" sz="2300" dirty="0" err="1" smtClean="0"/>
              <a:t>Sumber</a:t>
            </a:r>
            <a:r>
              <a:rPr lang="en-GB" sz="2300" dirty="0" smtClean="0"/>
              <a:t> </a:t>
            </a:r>
            <a:r>
              <a:rPr lang="en-GB" sz="2300" dirty="0" err="1" smtClean="0"/>
              <a:t>Daya</a:t>
            </a:r>
            <a:r>
              <a:rPr lang="en-GB" sz="2300" dirty="0" smtClean="0"/>
              <a:t> </a:t>
            </a:r>
            <a:r>
              <a:rPr lang="en-GB" sz="2300" dirty="0" err="1" smtClean="0"/>
              <a:t>Manusia</a:t>
            </a:r>
            <a:r>
              <a:rPr lang="en-GB" sz="2300" dirty="0" smtClean="0"/>
              <a:t> Individual</a:t>
            </a:r>
            <a:endParaRPr lang="en-US" sz="2300" dirty="0" smtClean="0"/>
          </a:p>
          <a:p>
            <a:pPr>
              <a:buNone/>
            </a:pPr>
            <a:r>
              <a:rPr lang="en-GB" sz="2300" dirty="0" smtClean="0"/>
              <a:t>     </a:t>
            </a:r>
            <a:r>
              <a:rPr lang="en-GB" sz="2300" dirty="0" err="1" smtClean="0"/>
              <a:t>Pada</a:t>
            </a:r>
            <a:r>
              <a:rPr lang="en-GB" sz="2300" dirty="0" smtClean="0"/>
              <a:t> </a:t>
            </a:r>
            <a:r>
              <a:rPr lang="en-GB" sz="2300" dirty="0" err="1" smtClean="0"/>
              <a:t>tingkat</a:t>
            </a:r>
            <a:r>
              <a:rPr lang="en-GB" sz="2300" dirty="0" smtClean="0"/>
              <a:t> </a:t>
            </a:r>
            <a:r>
              <a:rPr lang="en-GB" sz="2300" dirty="0" err="1" smtClean="0"/>
              <a:t>atau</a:t>
            </a:r>
            <a:r>
              <a:rPr lang="en-GB" sz="2300" dirty="0" smtClean="0"/>
              <a:t> </a:t>
            </a:r>
            <a:r>
              <a:rPr lang="en-GB" sz="2300" dirty="0" err="1" smtClean="0"/>
              <a:t>tahapan</a:t>
            </a:r>
            <a:r>
              <a:rPr lang="en-GB" sz="2300" dirty="0" smtClean="0"/>
              <a:t> individual, </a:t>
            </a:r>
            <a:r>
              <a:rPr lang="en-GB" sz="2300" dirty="0" err="1" smtClean="0"/>
              <a:t>perubahan</a:t>
            </a:r>
            <a:r>
              <a:rPr lang="en-GB" sz="2300" dirty="0" smtClean="0"/>
              <a:t> </a:t>
            </a:r>
            <a:r>
              <a:rPr lang="en-GB" sz="2300" dirty="0" err="1" smtClean="0"/>
              <a:t>dari</a:t>
            </a:r>
            <a:r>
              <a:rPr lang="en-GB" sz="2300" dirty="0" smtClean="0"/>
              <a:t> </a:t>
            </a:r>
            <a:r>
              <a:rPr lang="en-GB" sz="2300" dirty="0" err="1" smtClean="0"/>
              <a:t>sumber</a:t>
            </a:r>
            <a:r>
              <a:rPr lang="en-GB" sz="2300" dirty="0" smtClean="0"/>
              <a:t> </a:t>
            </a:r>
            <a:r>
              <a:rPr lang="en-GB" sz="2300" dirty="0" err="1" smtClean="0"/>
              <a:t>daya</a:t>
            </a:r>
            <a:r>
              <a:rPr lang="en-GB" sz="2300" dirty="0" smtClean="0"/>
              <a:t> </a:t>
            </a:r>
            <a:r>
              <a:rPr lang="en-GB" sz="2300" dirty="0" err="1" smtClean="0"/>
              <a:t>manusia</a:t>
            </a:r>
            <a:r>
              <a:rPr lang="en-GB" sz="2300" dirty="0" smtClean="0"/>
              <a:t> yang </a:t>
            </a:r>
            <a:r>
              <a:rPr lang="en-GB" sz="2300" dirty="0" err="1" smtClean="0"/>
              <a:t>sebelumnya</a:t>
            </a:r>
            <a:r>
              <a:rPr lang="en-GB" sz="2300" dirty="0" smtClean="0"/>
              <a:t> </a:t>
            </a:r>
            <a:r>
              <a:rPr lang="en-GB" sz="2300" dirty="0" err="1" smtClean="0"/>
              <a:t>kurang</a:t>
            </a:r>
            <a:r>
              <a:rPr lang="en-GB" sz="2300" dirty="0" smtClean="0"/>
              <a:t> </a:t>
            </a:r>
            <a:r>
              <a:rPr lang="en-GB" sz="2300" dirty="0" err="1" smtClean="0"/>
              <a:t>percaya</a:t>
            </a:r>
            <a:r>
              <a:rPr lang="en-GB" sz="2300" dirty="0" smtClean="0"/>
              <a:t> </a:t>
            </a:r>
            <a:r>
              <a:rPr lang="en-GB" sz="2300" dirty="0" err="1" smtClean="0"/>
              <a:t>diri</a:t>
            </a:r>
            <a:r>
              <a:rPr lang="en-GB" sz="2300" dirty="0" smtClean="0"/>
              <a:t> </a:t>
            </a:r>
            <a:r>
              <a:rPr lang="en-GB" sz="2300" dirty="0" err="1" smtClean="0"/>
              <a:t>selalu</a:t>
            </a:r>
            <a:r>
              <a:rPr lang="en-GB" sz="2300" dirty="0" smtClean="0"/>
              <a:t> </a:t>
            </a:r>
            <a:r>
              <a:rPr lang="en-GB" sz="2300" dirty="0" err="1" smtClean="0"/>
              <a:t>penurut</a:t>
            </a:r>
            <a:r>
              <a:rPr lang="en-GB" sz="2300" dirty="0" smtClean="0"/>
              <a:t> </a:t>
            </a:r>
            <a:r>
              <a:rPr lang="en-GB" sz="2300" dirty="0" err="1" smtClean="0"/>
              <a:t>dan</a:t>
            </a:r>
            <a:r>
              <a:rPr lang="en-GB" sz="2300" dirty="0" smtClean="0"/>
              <a:t> </a:t>
            </a:r>
            <a:r>
              <a:rPr lang="en-GB" sz="2300" dirty="0" err="1" smtClean="0"/>
              <a:t>patuh</a:t>
            </a:r>
            <a:r>
              <a:rPr lang="en-GB" sz="2300" dirty="0" smtClean="0"/>
              <a:t> </a:t>
            </a:r>
            <a:r>
              <a:rPr lang="en-GB" sz="2300" dirty="0" err="1" smtClean="0"/>
              <a:t>serta</a:t>
            </a:r>
            <a:r>
              <a:rPr lang="en-GB" sz="2300" dirty="0" smtClean="0"/>
              <a:t> </a:t>
            </a:r>
            <a:r>
              <a:rPr lang="en-GB" sz="2300" dirty="0" err="1" smtClean="0"/>
              <a:t>dikendalikan</a:t>
            </a:r>
            <a:r>
              <a:rPr lang="en-GB" sz="2300" dirty="0" smtClean="0"/>
              <a:t> </a:t>
            </a:r>
            <a:r>
              <a:rPr lang="en-GB" sz="2300" dirty="0" err="1" smtClean="0"/>
              <a:t>oleh</a:t>
            </a:r>
            <a:r>
              <a:rPr lang="en-GB" sz="2300" dirty="0" smtClean="0"/>
              <a:t> </a:t>
            </a:r>
            <a:r>
              <a:rPr lang="en-GB" sz="2300" dirty="0" err="1" smtClean="0"/>
              <a:t>kekuasaan</a:t>
            </a:r>
            <a:r>
              <a:rPr lang="en-GB" sz="2300" dirty="0" smtClean="0"/>
              <a:t>, </a:t>
            </a:r>
            <a:r>
              <a:rPr lang="en-GB" sz="2300" dirty="0" err="1" smtClean="0"/>
              <a:t>keterampilan</a:t>
            </a:r>
            <a:r>
              <a:rPr lang="en-GB" sz="2300" dirty="0" smtClean="0"/>
              <a:t>, status </a:t>
            </a:r>
            <a:r>
              <a:rPr lang="en-GB" sz="2300" dirty="0" err="1" smtClean="0"/>
              <a:t>dan</a:t>
            </a:r>
            <a:r>
              <a:rPr lang="en-GB" sz="2300" dirty="0" smtClean="0"/>
              <a:t> </a:t>
            </a:r>
            <a:r>
              <a:rPr lang="en-GB" sz="2300" dirty="0" err="1" smtClean="0"/>
              <a:t>bayangan</a:t>
            </a:r>
            <a:r>
              <a:rPr lang="en-GB" sz="2300" dirty="0" smtClean="0"/>
              <a:t> </a:t>
            </a:r>
            <a:r>
              <a:rPr lang="en-GB" sz="2300" dirty="0" err="1" smtClean="0"/>
              <a:t>pribadi</a:t>
            </a:r>
            <a:r>
              <a:rPr lang="en-GB" sz="2300" dirty="0" smtClean="0"/>
              <a:t>, </a:t>
            </a:r>
            <a:r>
              <a:rPr lang="en-GB" sz="2300" dirty="0" err="1" smtClean="0"/>
              <a:t>meningkat</a:t>
            </a:r>
            <a:r>
              <a:rPr lang="en-GB" sz="2300" dirty="0" smtClean="0"/>
              <a:t> </a:t>
            </a:r>
            <a:r>
              <a:rPr lang="en-GB" sz="2300" dirty="0" err="1" smtClean="0"/>
              <a:t>kepada</a:t>
            </a:r>
            <a:r>
              <a:rPr lang="en-GB" sz="2300" dirty="0" smtClean="0"/>
              <a:t> </a:t>
            </a:r>
            <a:r>
              <a:rPr lang="en-GB" sz="2300" dirty="0" err="1" smtClean="0"/>
              <a:t>hal-hal</a:t>
            </a:r>
            <a:r>
              <a:rPr lang="en-GB" sz="2300" dirty="0" smtClean="0"/>
              <a:t> </a:t>
            </a:r>
            <a:r>
              <a:rPr lang="en-GB" sz="2300" dirty="0" err="1" smtClean="0"/>
              <a:t>dan</a:t>
            </a:r>
            <a:r>
              <a:rPr lang="en-GB" sz="2300" dirty="0" smtClean="0"/>
              <a:t> </a:t>
            </a:r>
            <a:r>
              <a:rPr lang="en-GB" sz="2300" dirty="0" err="1" smtClean="0"/>
              <a:t>imbalan</a:t>
            </a:r>
            <a:r>
              <a:rPr lang="en-GB" sz="2300" dirty="0" smtClean="0"/>
              <a:t> yang </a:t>
            </a:r>
            <a:r>
              <a:rPr lang="en-GB" sz="2300" dirty="0" err="1" smtClean="0"/>
              <a:t>lebih</a:t>
            </a:r>
            <a:r>
              <a:rPr lang="en-GB" sz="2300" dirty="0" smtClean="0"/>
              <a:t> </a:t>
            </a:r>
            <a:r>
              <a:rPr lang="en-GB" sz="2300" dirty="0" err="1" smtClean="0"/>
              <a:t>besar</a:t>
            </a:r>
            <a:r>
              <a:rPr lang="en-GB" sz="2300" dirty="0" smtClean="0"/>
              <a:t>. </a:t>
            </a:r>
            <a:endParaRPr lang="en-US" sz="2300" dirty="0" smtClean="0"/>
          </a:p>
          <a:p>
            <a:endParaRPr lang="en-US" sz="1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90574"/>
          </a:xfrm>
        </p:spPr>
        <p:txBody>
          <a:bodyPr/>
          <a:lstStyle/>
          <a:p>
            <a:pPr algn="ctr"/>
            <a:r>
              <a:rPr lang="en-GB" sz="3200" b="1" dirty="0" smtClean="0"/>
              <a:t>OTONOMI DAERAH = OTONOMI MASYARAKAT</a:t>
            </a:r>
            <a:r>
              <a:rPr lang="en-US" sz="3200" dirty="0" smtClean="0"/>
              <a:t/>
            </a:r>
            <a:br>
              <a:rPr lang="en-US" sz="3200" dirty="0" smtClean="0"/>
            </a:br>
            <a:endParaRPr lang="en-US" sz="3200" dirty="0"/>
          </a:p>
        </p:txBody>
      </p:sp>
      <p:sp>
        <p:nvSpPr>
          <p:cNvPr id="3" name="Content Placeholder 2"/>
          <p:cNvSpPr>
            <a:spLocks noGrp="1"/>
          </p:cNvSpPr>
          <p:nvPr>
            <p:ph idx="1"/>
          </p:nvPr>
        </p:nvSpPr>
        <p:spPr>
          <a:xfrm>
            <a:off x="685800" y="1571612"/>
            <a:ext cx="7772400" cy="4524388"/>
          </a:xfrm>
        </p:spPr>
        <p:txBody>
          <a:bodyPr/>
          <a:lstStyle/>
          <a:p>
            <a:r>
              <a:rPr lang="en-GB" sz="2250" dirty="0" err="1" smtClean="0"/>
              <a:t>Problematika</a:t>
            </a:r>
            <a:r>
              <a:rPr lang="en-GB" sz="2250" dirty="0" smtClean="0"/>
              <a:t> </a:t>
            </a:r>
            <a:r>
              <a:rPr lang="en-GB" sz="2250" dirty="0" err="1" smtClean="0"/>
              <a:t>pembangunan</a:t>
            </a:r>
            <a:r>
              <a:rPr lang="en-GB" sz="2250" dirty="0" smtClean="0"/>
              <a:t> </a:t>
            </a:r>
            <a:r>
              <a:rPr lang="en-GB" sz="2250" dirty="0" err="1" smtClean="0"/>
              <a:t>nasional</a:t>
            </a:r>
            <a:r>
              <a:rPr lang="en-GB" sz="2250" dirty="0" smtClean="0"/>
              <a:t> </a:t>
            </a:r>
            <a:r>
              <a:rPr lang="en-GB" sz="2250" dirty="0" err="1" smtClean="0"/>
              <a:t>dan</a:t>
            </a:r>
            <a:r>
              <a:rPr lang="en-GB" sz="2250" dirty="0" smtClean="0"/>
              <a:t> </a:t>
            </a:r>
            <a:r>
              <a:rPr lang="en-GB" sz="2250" dirty="0" err="1" smtClean="0"/>
              <a:t>pembangunan</a:t>
            </a:r>
            <a:r>
              <a:rPr lang="en-GB" sz="2250" dirty="0" smtClean="0"/>
              <a:t> </a:t>
            </a:r>
            <a:r>
              <a:rPr lang="en-GB" sz="2250" dirty="0" err="1" smtClean="0"/>
              <a:t>daerah</a:t>
            </a:r>
            <a:r>
              <a:rPr lang="en-GB" sz="2250" dirty="0" smtClean="0"/>
              <a:t> </a:t>
            </a:r>
            <a:r>
              <a:rPr lang="en-GB" sz="2250" dirty="0" err="1" smtClean="0"/>
              <a:t>di</a:t>
            </a:r>
            <a:r>
              <a:rPr lang="en-GB" sz="2250" dirty="0" smtClean="0"/>
              <a:t> Indonesia </a:t>
            </a:r>
            <a:r>
              <a:rPr lang="en-GB" sz="2250" dirty="0" err="1" smtClean="0"/>
              <a:t>selama</a:t>
            </a:r>
            <a:r>
              <a:rPr lang="en-GB" sz="2250" dirty="0" smtClean="0"/>
              <a:t> </a:t>
            </a:r>
            <a:r>
              <a:rPr lang="en-GB" sz="2250" dirty="0" err="1" smtClean="0"/>
              <a:t>ini</a:t>
            </a:r>
            <a:r>
              <a:rPr lang="en-GB" sz="2250" dirty="0" smtClean="0"/>
              <a:t> </a:t>
            </a:r>
            <a:r>
              <a:rPr lang="en-GB" sz="2250" dirty="0" err="1" smtClean="0"/>
              <a:t>adalah</a:t>
            </a:r>
            <a:r>
              <a:rPr lang="en-GB" sz="2250" dirty="0" smtClean="0"/>
              <a:t> </a:t>
            </a:r>
            <a:r>
              <a:rPr lang="en-GB" sz="2250" dirty="0" err="1" smtClean="0"/>
              <a:t>terkait</a:t>
            </a:r>
            <a:r>
              <a:rPr lang="en-GB" sz="2250" dirty="0" smtClean="0"/>
              <a:t> </a:t>
            </a:r>
            <a:r>
              <a:rPr lang="en-GB" sz="2250" dirty="0" err="1" smtClean="0"/>
              <a:t>dengan</a:t>
            </a:r>
            <a:r>
              <a:rPr lang="en-GB" sz="2250" dirty="0" smtClean="0"/>
              <a:t> </a:t>
            </a:r>
            <a:r>
              <a:rPr lang="en-GB" sz="2250" dirty="0" err="1" smtClean="0"/>
              <a:t>implementasi</a:t>
            </a:r>
            <a:r>
              <a:rPr lang="en-GB" sz="2250" dirty="0" smtClean="0"/>
              <a:t> </a:t>
            </a:r>
            <a:r>
              <a:rPr lang="en-GB" sz="2250" dirty="0" err="1" smtClean="0"/>
              <a:t>otonomi</a:t>
            </a:r>
            <a:r>
              <a:rPr lang="en-GB" sz="2250" dirty="0" smtClean="0"/>
              <a:t> </a:t>
            </a:r>
            <a:r>
              <a:rPr lang="en-GB" sz="2250" dirty="0" err="1" smtClean="0"/>
              <a:t>itu</a:t>
            </a:r>
            <a:r>
              <a:rPr lang="en-GB" sz="2250" dirty="0" smtClean="0"/>
              <a:t> </a:t>
            </a:r>
            <a:r>
              <a:rPr lang="en-GB" sz="2250" dirty="0" err="1" smtClean="0"/>
              <a:t>sendiri</a:t>
            </a:r>
            <a:r>
              <a:rPr lang="en-GB" sz="2250" dirty="0" smtClean="0"/>
              <a:t>. </a:t>
            </a:r>
            <a:r>
              <a:rPr lang="en-GB" sz="2250" dirty="0" err="1" smtClean="0"/>
              <a:t>Khusus</a:t>
            </a:r>
            <a:r>
              <a:rPr lang="en-GB" sz="2250" dirty="0" smtClean="0"/>
              <a:t> </a:t>
            </a:r>
            <a:r>
              <a:rPr lang="en-GB" sz="2250" dirty="0" err="1" smtClean="0"/>
              <a:t>di</a:t>
            </a:r>
            <a:r>
              <a:rPr lang="en-GB" sz="2250" dirty="0" smtClean="0"/>
              <a:t> Indonesia, </a:t>
            </a:r>
            <a:r>
              <a:rPr lang="en-GB" sz="2250" dirty="0" err="1" smtClean="0"/>
              <a:t>otonomi</a:t>
            </a:r>
            <a:r>
              <a:rPr lang="en-GB" sz="2250" dirty="0" smtClean="0"/>
              <a:t> </a:t>
            </a:r>
            <a:r>
              <a:rPr lang="en-GB" sz="2250" dirty="0" err="1" smtClean="0"/>
              <a:t>pembangunan</a:t>
            </a:r>
            <a:r>
              <a:rPr lang="en-GB" sz="2250" dirty="0" smtClean="0"/>
              <a:t> </a:t>
            </a:r>
            <a:r>
              <a:rPr lang="en-GB" sz="2250" dirty="0" err="1" smtClean="0"/>
              <a:t>selama</a:t>
            </a:r>
            <a:r>
              <a:rPr lang="en-GB" sz="2250" dirty="0" smtClean="0"/>
              <a:t> </a:t>
            </a:r>
            <a:r>
              <a:rPr lang="en-GB" sz="2250" dirty="0" err="1" smtClean="0"/>
              <a:t>ini</a:t>
            </a:r>
            <a:r>
              <a:rPr lang="en-GB" sz="2250" dirty="0" smtClean="0"/>
              <a:t> </a:t>
            </a:r>
            <a:r>
              <a:rPr lang="en-GB" sz="2250" dirty="0" err="1" smtClean="0"/>
              <a:t>lebih</a:t>
            </a:r>
            <a:r>
              <a:rPr lang="en-GB" sz="2250" dirty="0" smtClean="0"/>
              <a:t> </a:t>
            </a:r>
            <a:r>
              <a:rPr lang="en-GB" sz="2250" dirty="0" err="1" smtClean="0"/>
              <a:t>melekat</a:t>
            </a:r>
            <a:r>
              <a:rPr lang="en-GB" sz="2250" dirty="0" smtClean="0"/>
              <a:t> </a:t>
            </a:r>
            <a:r>
              <a:rPr lang="en-GB" sz="2250" dirty="0" err="1" smtClean="0"/>
              <a:t>pada</a:t>
            </a:r>
            <a:r>
              <a:rPr lang="en-GB" sz="2250" dirty="0" smtClean="0"/>
              <a:t> </a:t>
            </a:r>
            <a:r>
              <a:rPr lang="en-GB" sz="2250" dirty="0" err="1" smtClean="0"/>
              <a:t>diri</a:t>
            </a:r>
            <a:r>
              <a:rPr lang="en-GB" sz="2250" dirty="0" smtClean="0"/>
              <a:t> </a:t>
            </a:r>
            <a:r>
              <a:rPr lang="en-GB" sz="2250" dirty="0" err="1" smtClean="0"/>
              <a:t>pemerintah</a:t>
            </a:r>
            <a:r>
              <a:rPr lang="en-GB" sz="2250" dirty="0" smtClean="0"/>
              <a:t> </a:t>
            </a:r>
            <a:r>
              <a:rPr lang="en-GB" sz="2250" dirty="0" err="1" smtClean="0"/>
              <a:t>baik</a:t>
            </a:r>
            <a:r>
              <a:rPr lang="en-GB" sz="2250" dirty="0" smtClean="0"/>
              <a:t> </a:t>
            </a:r>
            <a:r>
              <a:rPr lang="en-GB" sz="2250" dirty="0" err="1" smtClean="0"/>
              <a:t>pemerintah</a:t>
            </a:r>
            <a:r>
              <a:rPr lang="en-GB" sz="2250" dirty="0" smtClean="0"/>
              <a:t> </a:t>
            </a:r>
            <a:r>
              <a:rPr lang="en-GB" sz="2250" dirty="0" err="1" smtClean="0"/>
              <a:t>pusat</a:t>
            </a:r>
            <a:r>
              <a:rPr lang="en-GB" sz="2250" dirty="0" smtClean="0"/>
              <a:t> </a:t>
            </a:r>
            <a:r>
              <a:rPr lang="en-GB" sz="2250" dirty="0" err="1" smtClean="0"/>
              <a:t>maupun</a:t>
            </a:r>
            <a:r>
              <a:rPr lang="en-GB" sz="2250" dirty="0" smtClean="0"/>
              <a:t> </a:t>
            </a:r>
            <a:r>
              <a:rPr lang="en-GB" sz="2250" dirty="0" err="1" smtClean="0"/>
              <a:t>pemerintah</a:t>
            </a:r>
            <a:r>
              <a:rPr lang="en-GB" sz="2250" dirty="0" smtClean="0"/>
              <a:t> </a:t>
            </a:r>
            <a:r>
              <a:rPr lang="en-GB" sz="2250" dirty="0" err="1" smtClean="0"/>
              <a:t>daerah</a:t>
            </a:r>
            <a:r>
              <a:rPr lang="en-GB" sz="2250" dirty="0" smtClean="0"/>
              <a:t>. </a:t>
            </a:r>
          </a:p>
          <a:p>
            <a:r>
              <a:rPr lang="en-GB" sz="2250" dirty="0" err="1" smtClean="0"/>
              <a:t>Maksudnya</a:t>
            </a:r>
            <a:r>
              <a:rPr lang="en-GB" sz="2250" dirty="0" smtClean="0"/>
              <a:t> </a:t>
            </a:r>
            <a:r>
              <a:rPr lang="en-GB" sz="2250" dirty="0" err="1" smtClean="0"/>
              <a:t>adalah</a:t>
            </a:r>
            <a:r>
              <a:rPr lang="en-GB" sz="2250" dirty="0" smtClean="0"/>
              <a:t> </a:t>
            </a:r>
            <a:r>
              <a:rPr lang="en-GB" sz="2250" dirty="0" err="1" smtClean="0"/>
              <a:t>bahwa</a:t>
            </a:r>
            <a:r>
              <a:rPr lang="en-GB" sz="2250" dirty="0" smtClean="0"/>
              <a:t> </a:t>
            </a:r>
            <a:r>
              <a:rPr lang="en-GB" sz="2250" dirty="0" err="1" smtClean="0"/>
              <a:t>mulai</a:t>
            </a:r>
            <a:r>
              <a:rPr lang="en-GB" sz="2250" dirty="0" smtClean="0"/>
              <a:t> </a:t>
            </a:r>
            <a:r>
              <a:rPr lang="en-GB" sz="2250" dirty="0" err="1" smtClean="0"/>
              <a:t>dari</a:t>
            </a:r>
            <a:r>
              <a:rPr lang="en-GB" sz="2250" dirty="0" smtClean="0"/>
              <a:t> </a:t>
            </a:r>
            <a:r>
              <a:rPr lang="en-GB" sz="2250" dirty="0" err="1" smtClean="0"/>
              <a:t>kehendak</a:t>
            </a:r>
            <a:r>
              <a:rPr lang="en-GB" sz="2250" dirty="0" smtClean="0"/>
              <a:t>, </a:t>
            </a:r>
            <a:r>
              <a:rPr lang="en-GB" sz="2250" dirty="0" err="1" smtClean="0"/>
              <a:t>keinginan</a:t>
            </a:r>
            <a:r>
              <a:rPr lang="en-GB" sz="2250" dirty="0" smtClean="0"/>
              <a:t>, </a:t>
            </a:r>
            <a:r>
              <a:rPr lang="en-GB" sz="2250" dirty="0" err="1" smtClean="0"/>
              <a:t>perencanaan</a:t>
            </a:r>
            <a:r>
              <a:rPr lang="en-GB" sz="2250" dirty="0" smtClean="0"/>
              <a:t>, </a:t>
            </a:r>
            <a:r>
              <a:rPr lang="en-GB" sz="2250" dirty="0" err="1" smtClean="0"/>
              <a:t>pelaksanaan</a:t>
            </a:r>
            <a:r>
              <a:rPr lang="en-GB" sz="2250" dirty="0" smtClean="0"/>
              <a:t> </a:t>
            </a:r>
            <a:r>
              <a:rPr lang="en-GB" sz="2250" dirty="0" err="1" smtClean="0"/>
              <a:t>serta</a:t>
            </a:r>
            <a:r>
              <a:rPr lang="en-GB" sz="2250" dirty="0" smtClean="0"/>
              <a:t> </a:t>
            </a:r>
            <a:r>
              <a:rPr lang="en-GB" sz="2250" dirty="0" err="1" smtClean="0"/>
              <a:t>evaluasi</a:t>
            </a:r>
            <a:r>
              <a:rPr lang="en-GB" sz="2250" dirty="0" smtClean="0"/>
              <a:t> </a:t>
            </a:r>
            <a:r>
              <a:rPr lang="en-GB" sz="2250" dirty="0" err="1" smtClean="0"/>
              <a:t>dari</a:t>
            </a:r>
            <a:r>
              <a:rPr lang="en-GB" sz="2250" dirty="0" smtClean="0"/>
              <a:t> </a:t>
            </a:r>
            <a:r>
              <a:rPr lang="en-GB" sz="2250" dirty="0" err="1" smtClean="0"/>
              <a:t>proses</a:t>
            </a:r>
            <a:r>
              <a:rPr lang="en-GB" sz="2250" dirty="0" smtClean="0"/>
              <a:t> </a:t>
            </a:r>
            <a:r>
              <a:rPr lang="en-GB" sz="2250" dirty="0" err="1" smtClean="0"/>
              <a:t>pembangunan</a:t>
            </a:r>
            <a:r>
              <a:rPr lang="en-GB" sz="2250" dirty="0" smtClean="0"/>
              <a:t>. </a:t>
            </a:r>
            <a:r>
              <a:rPr lang="en-GB" sz="2250" dirty="0" err="1" smtClean="0"/>
              <a:t>Artunya</a:t>
            </a:r>
            <a:r>
              <a:rPr lang="en-GB" sz="2250" dirty="0" smtClean="0"/>
              <a:t> </a:t>
            </a:r>
            <a:r>
              <a:rPr lang="en-GB" sz="2250" dirty="0" err="1" smtClean="0"/>
              <a:t>bahwa</a:t>
            </a:r>
            <a:r>
              <a:rPr lang="en-GB" sz="2250" dirty="0" smtClean="0"/>
              <a:t> </a:t>
            </a:r>
            <a:r>
              <a:rPr lang="en-GB" sz="2250" dirty="0" err="1" smtClean="0"/>
              <a:t>inisiatif</a:t>
            </a:r>
            <a:r>
              <a:rPr lang="en-GB" sz="2250" dirty="0" smtClean="0"/>
              <a:t> </a:t>
            </a:r>
            <a:r>
              <a:rPr lang="en-GB" sz="2250" dirty="0" err="1" smtClean="0"/>
              <a:t>pembangunan</a:t>
            </a:r>
            <a:r>
              <a:rPr lang="en-GB" sz="2250" dirty="0" smtClean="0"/>
              <a:t> </a:t>
            </a:r>
            <a:r>
              <a:rPr lang="en-GB" sz="2250" dirty="0" err="1" smtClean="0"/>
              <a:t>selalu</a:t>
            </a:r>
            <a:r>
              <a:rPr lang="en-GB" sz="2250" dirty="0" smtClean="0"/>
              <a:t> </a:t>
            </a:r>
            <a:r>
              <a:rPr lang="en-GB" sz="2250" dirty="0" err="1" smtClean="0"/>
              <a:t>berasal</a:t>
            </a:r>
            <a:r>
              <a:rPr lang="en-GB" sz="2250" dirty="0" smtClean="0"/>
              <a:t> </a:t>
            </a:r>
            <a:r>
              <a:rPr lang="en-GB" sz="2250" dirty="0" err="1" smtClean="0"/>
              <a:t>dari</a:t>
            </a:r>
            <a:r>
              <a:rPr lang="en-GB" sz="2250" dirty="0" smtClean="0"/>
              <a:t> </a:t>
            </a:r>
            <a:r>
              <a:rPr lang="en-GB" sz="2250" dirty="0" err="1" smtClean="0"/>
              <a:t>pemerintah</a:t>
            </a:r>
            <a:r>
              <a:rPr lang="en-GB" sz="2250" dirty="0" smtClean="0"/>
              <a:t>. </a:t>
            </a:r>
          </a:p>
          <a:p>
            <a:r>
              <a:rPr lang="en-GB" sz="2250" dirty="0" err="1" smtClean="0"/>
              <a:t>Penerapan</a:t>
            </a:r>
            <a:r>
              <a:rPr lang="en-GB" sz="2250" dirty="0" smtClean="0"/>
              <a:t> </a:t>
            </a:r>
            <a:r>
              <a:rPr lang="en-GB" sz="2250" dirty="0" err="1" smtClean="0"/>
              <a:t>dari</a:t>
            </a:r>
            <a:r>
              <a:rPr lang="en-GB" sz="2250" dirty="0" smtClean="0"/>
              <a:t> model </a:t>
            </a:r>
            <a:r>
              <a:rPr lang="en-GB" sz="2250" dirty="0" err="1" smtClean="0"/>
              <a:t>tersebut</a:t>
            </a:r>
            <a:r>
              <a:rPr lang="en-GB" sz="2250" dirty="0" smtClean="0"/>
              <a:t>, </a:t>
            </a:r>
            <a:r>
              <a:rPr lang="en-GB" sz="2250" dirty="0" err="1" smtClean="0"/>
              <a:t>akhirnya</a:t>
            </a:r>
            <a:r>
              <a:rPr lang="en-GB" sz="2250" dirty="0" smtClean="0"/>
              <a:t> </a:t>
            </a:r>
            <a:r>
              <a:rPr lang="en-GB" sz="2250" dirty="0" err="1" smtClean="0"/>
              <a:t>diterjemahkan</a:t>
            </a:r>
            <a:r>
              <a:rPr lang="en-GB" sz="2250" dirty="0" smtClean="0"/>
              <a:t> </a:t>
            </a:r>
            <a:r>
              <a:rPr lang="en-GB" sz="2250" dirty="0" err="1" smtClean="0"/>
              <a:t>dengan</a:t>
            </a:r>
            <a:r>
              <a:rPr lang="en-GB" sz="2250" dirty="0" smtClean="0"/>
              <a:t> </a:t>
            </a:r>
            <a:r>
              <a:rPr lang="en-GB" sz="2250" dirty="0" err="1" smtClean="0"/>
              <a:t>pola</a:t>
            </a:r>
            <a:r>
              <a:rPr lang="en-GB" sz="2250" dirty="0" smtClean="0"/>
              <a:t> </a:t>
            </a:r>
            <a:r>
              <a:rPr lang="en-GB" sz="2250" dirty="0" err="1" smtClean="0"/>
              <a:t>pembangunan</a:t>
            </a:r>
            <a:r>
              <a:rPr lang="en-GB" sz="2250" dirty="0" smtClean="0"/>
              <a:t> yang </a:t>
            </a:r>
            <a:r>
              <a:rPr lang="en-GB" sz="2250" dirty="0" err="1" smtClean="0"/>
              <a:t>senteralistis</a:t>
            </a:r>
            <a:r>
              <a:rPr lang="en-GB" sz="2250" dirty="0" smtClean="0"/>
              <a:t>. </a:t>
            </a:r>
            <a:r>
              <a:rPr lang="en-GB" sz="2250" i="1" dirty="0" smtClean="0"/>
              <a:t>Top down</a:t>
            </a:r>
            <a:r>
              <a:rPr lang="en-GB" sz="2250" dirty="0" smtClean="0"/>
              <a:t>, </a:t>
            </a:r>
            <a:r>
              <a:rPr lang="en-GB" sz="2250" dirty="0" err="1" smtClean="0"/>
              <a:t>terpusat</a:t>
            </a:r>
            <a:r>
              <a:rPr lang="en-GB" sz="2250" dirty="0" smtClean="0"/>
              <a:t> </a:t>
            </a:r>
            <a:r>
              <a:rPr lang="en-GB" sz="2250" dirty="0" err="1" smtClean="0"/>
              <a:t>dan</a:t>
            </a:r>
            <a:r>
              <a:rPr lang="en-GB" sz="2250" dirty="0" smtClean="0"/>
              <a:t> </a:t>
            </a:r>
            <a:r>
              <a:rPr lang="en-GB" sz="2250" dirty="0" err="1" smtClean="0"/>
              <a:t>sebagainya</a:t>
            </a:r>
            <a:r>
              <a:rPr lang="en-GB" sz="2250" dirty="0" smtClean="0"/>
              <a:t> yang </a:t>
            </a:r>
            <a:r>
              <a:rPr lang="en-GB" sz="2250" dirty="0" err="1" smtClean="0"/>
              <a:t>intinya</a:t>
            </a:r>
            <a:r>
              <a:rPr lang="en-GB" sz="2250" dirty="0" smtClean="0"/>
              <a:t> </a:t>
            </a:r>
            <a:r>
              <a:rPr lang="en-GB" sz="2250" dirty="0" err="1" smtClean="0"/>
              <a:t>muaranya</a:t>
            </a:r>
            <a:r>
              <a:rPr lang="en-GB" sz="2250" dirty="0" smtClean="0"/>
              <a:t> </a:t>
            </a:r>
            <a:r>
              <a:rPr lang="en-GB" sz="2250" dirty="0" err="1" smtClean="0"/>
              <a:t>berada</a:t>
            </a:r>
            <a:r>
              <a:rPr lang="en-GB" sz="2250" dirty="0" smtClean="0"/>
              <a:t> </a:t>
            </a:r>
            <a:r>
              <a:rPr lang="en-GB" sz="2250" dirty="0" err="1" smtClean="0"/>
              <a:t>di</a:t>
            </a:r>
            <a:r>
              <a:rPr lang="en-GB" sz="2250" dirty="0" smtClean="0"/>
              <a:t> </a:t>
            </a:r>
            <a:r>
              <a:rPr lang="en-GB" sz="2250" dirty="0" err="1" smtClean="0"/>
              <a:t>tangan</a:t>
            </a:r>
            <a:r>
              <a:rPr lang="en-GB" sz="2250" dirty="0" smtClean="0"/>
              <a:t> </a:t>
            </a:r>
            <a:r>
              <a:rPr lang="en-GB" sz="2250" dirty="0" err="1" smtClean="0"/>
              <a:t>pemerintah</a:t>
            </a:r>
            <a:r>
              <a:rPr lang="en-GB" sz="2250" dirty="0" smtClean="0"/>
              <a:t>.</a:t>
            </a:r>
            <a:endParaRPr lang="en-US" sz="2250" dirty="0" smtClean="0"/>
          </a:p>
          <a:p>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err="1" smtClean="0"/>
              <a:t>Bagaimanakah</a:t>
            </a:r>
            <a:r>
              <a:rPr lang="en-GB" sz="3600" dirty="0" smtClean="0"/>
              <a:t> </a:t>
            </a:r>
            <a:r>
              <a:rPr lang="en-GB" sz="3600" dirty="0" err="1" smtClean="0"/>
              <a:t>dengan</a:t>
            </a:r>
            <a:r>
              <a:rPr lang="en-GB" sz="3600" dirty="0" smtClean="0"/>
              <a:t> </a:t>
            </a:r>
            <a:r>
              <a:rPr lang="en-GB" sz="3600" dirty="0" err="1" smtClean="0"/>
              <a:t>otonomi</a:t>
            </a:r>
            <a:r>
              <a:rPr lang="en-GB" sz="3600" dirty="0" smtClean="0"/>
              <a:t> </a:t>
            </a:r>
            <a:r>
              <a:rPr lang="en-GB" sz="3600" dirty="0" err="1" smtClean="0"/>
              <a:t>daerah</a:t>
            </a:r>
            <a:r>
              <a:rPr lang="en-GB" sz="3600" dirty="0" smtClean="0"/>
              <a:t> yang ideal </a:t>
            </a:r>
            <a:r>
              <a:rPr lang="en-GB" sz="3600" dirty="0" err="1" smtClean="0"/>
              <a:t>sekarang</a:t>
            </a:r>
            <a:r>
              <a:rPr lang="en-GB" sz="3600" dirty="0" smtClean="0"/>
              <a:t>?.</a:t>
            </a:r>
            <a:endParaRPr lang="en-US" sz="3600" dirty="0"/>
          </a:p>
        </p:txBody>
      </p:sp>
      <p:sp>
        <p:nvSpPr>
          <p:cNvPr id="3" name="Content Placeholder 2"/>
          <p:cNvSpPr>
            <a:spLocks noGrp="1"/>
          </p:cNvSpPr>
          <p:nvPr>
            <p:ph idx="1"/>
          </p:nvPr>
        </p:nvSpPr>
        <p:spPr/>
        <p:txBody>
          <a:bodyPr/>
          <a:lstStyle/>
          <a:p>
            <a:r>
              <a:rPr lang="en-GB" sz="2300" dirty="0" err="1" smtClean="0"/>
              <a:t>Implementasi</a:t>
            </a:r>
            <a:r>
              <a:rPr lang="en-GB" sz="2300" dirty="0" smtClean="0"/>
              <a:t> </a:t>
            </a:r>
            <a:r>
              <a:rPr lang="en-GB" sz="2300" dirty="0" err="1" smtClean="0"/>
              <a:t>otonomi</a:t>
            </a:r>
            <a:r>
              <a:rPr lang="en-GB" sz="2300" dirty="0" smtClean="0"/>
              <a:t> </a:t>
            </a:r>
            <a:r>
              <a:rPr lang="en-GB" sz="2300" dirty="0" err="1" smtClean="0"/>
              <a:t>daerah</a:t>
            </a:r>
            <a:r>
              <a:rPr lang="en-GB" sz="2300" dirty="0" smtClean="0"/>
              <a:t> yang </a:t>
            </a:r>
            <a:r>
              <a:rPr lang="en-GB" sz="2300" dirty="0" err="1" smtClean="0"/>
              <a:t>sekarang</a:t>
            </a:r>
            <a:r>
              <a:rPr lang="en-GB" sz="2300" dirty="0" smtClean="0"/>
              <a:t> </a:t>
            </a:r>
            <a:r>
              <a:rPr lang="en-GB" sz="2300" dirty="0" err="1" smtClean="0"/>
              <a:t>sedang</a:t>
            </a:r>
            <a:r>
              <a:rPr lang="en-GB" sz="2300" dirty="0" smtClean="0"/>
              <a:t> </a:t>
            </a:r>
            <a:r>
              <a:rPr lang="en-GB" sz="2300" dirty="0" err="1" smtClean="0"/>
              <a:t>berlangsung</a:t>
            </a:r>
            <a:r>
              <a:rPr lang="en-GB" sz="2300" dirty="0" smtClean="0"/>
              <a:t>, </a:t>
            </a:r>
            <a:r>
              <a:rPr lang="en-GB" sz="2300" dirty="0" err="1" smtClean="0"/>
              <a:t>tetap</a:t>
            </a:r>
            <a:r>
              <a:rPr lang="en-GB" sz="2300" dirty="0" smtClean="0"/>
              <a:t> </a:t>
            </a:r>
            <a:r>
              <a:rPr lang="en-GB" sz="2300" dirty="0" err="1" smtClean="0"/>
              <a:t>harus</a:t>
            </a:r>
            <a:r>
              <a:rPr lang="en-GB" sz="2300" dirty="0" smtClean="0"/>
              <a:t> </a:t>
            </a:r>
            <a:r>
              <a:rPr lang="en-GB" sz="2300" dirty="0" err="1" smtClean="0"/>
              <a:t>dikritisi</a:t>
            </a:r>
            <a:r>
              <a:rPr lang="en-GB" sz="2300" dirty="0" smtClean="0"/>
              <a:t> </a:t>
            </a:r>
            <a:r>
              <a:rPr lang="en-GB" sz="2300" dirty="0" err="1" smtClean="0"/>
              <a:t>serta</a:t>
            </a:r>
            <a:r>
              <a:rPr lang="en-GB" sz="2300" dirty="0" smtClean="0"/>
              <a:t> </a:t>
            </a:r>
            <a:r>
              <a:rPr lang="en-GB" sz="2300" dirty="0" err="1" smtClean="0"/>
              <a:t>perlu</a:t>
            </a:r>
            <a:r>
              <a:rPr lang="en-GB" sz="2300" dirty="0" smtClean="0"/>
              <a:t> </a:t>
            </a:r>
            <a:r>
              <a:rPr lang="en-GB" sz="2300" dirty="0" err="1" smtClean="0"/>
              <a:t>direkonstruksi</a:t>
            </a:r>
            <a:r>
              <a:rPr lang="en-GB" sz="2300" dirty="0" smtClean="0"/>
              <a:t> </a:t>
            </a:r>
            <a:r>
              <a:rPr lang="en-GB" sz="2300" dirty="0" err="1" smtClean="0"/>
              <a:t>dalam</a:t>
            </a:r>
            <a:r>
              <a:rPr lang="en-GB" sz="2300" dirty="0" smtClean="0"/>
              <a:t> </a:t>
            </a:r>
            <a:r>
              <a:rPr lang="en-GB" sz="2300" dirty="0" err="1" smtClean="0"/>
              <a:t>implementasi</a:t>
            </a:r>
            <a:r>
              <a:rPr lang="en-GB" sz="2300" dirty="0" smtClean="0"/>
              <a:t>. </a:t>
            </a:r>
            <a:r>
              <a:rPr lang="en-GB" sz="2300" dirty="0" err="1" smtClean="0"/>
              <a:t>Apabila</a:t>
            </a:r>
            <a:r>
              <a:rPr lang="en-GB" sz="2300" dirty="0" smtClean="0"/>
              <a:t> </a:t>
            </a:r>
            <a:r>
              <a:rPr lang="en-GB" sz="2300" dirty="0" err="1" smtClean="0"/>
              <a:t>inisiatif</a:t>
            </a:r>
            <a:r>
              <a:rPr lang="en-GB" sz="2300" dirty="0" smtClean="0"/>
              <a:t> </a:t>
            </a:r>
            <a:r>
              <a:rPr lang="en-GB" sz="2300" dirty="0" err="1" smtClean="0"/>
              <a:t>pembangunan</a:t>
            </a:r>
            <a:r>
              <a:rPr lang="en-GB" sz="2300" dirty="0" smtClean="0"/>
              <a:t> </a:t>
            </a:r>
            <a:r>
              <a:rPr lang="en-GB" sz="2300" dirty="0" err="1" smtClean="0"/>
              <a:t>tetap</a:t>
            </a:r>
            <a:r>
              <a:rPr lang="en-GB" sz="2300" dirty="0" smtClean="0"/>
              <a:t> </a:t>
            </a:r>
            <a:r>
              <a:rPr lang="en-GB" sz="2300" dirty="0" err="1" smtClean="0"/>
              <a:t>bermuara</a:t>
            </a:r>
            <a:r>
              <a:rPr lang="en-GB" sz="2300" dirty="0" smtClean="0"/>
              <a:t> </a:t>
            </a:r>
            <a:r>
              <a:rPr lang="en-GB" sz="2300" dirty="0" err="1" smtClean="0"/>
              <a:t>pada</a:t>
            </a:r>
            <a:r>
              <a:rPr lang="en-GB" sz="2300" dirty="0" smtClean="0"/>
              <a:t> </a:t>
            </a:r>
            <a:r>
              <a:rPr lang="en-GB" sz="2300" dirty="0" err="1" smtClean="0"/>
              <a:t>pemerintah</a:t>
            </a:r>
            <a:r>
              <a:rPr lang="en-GB" sz="2300" dirty="0" smtClean="0"/>
              <a:t>, </a:t>
            </a:r>
            <a:r>
              <a:rPr lang="en-GB" sz="2300" dirty="0" err="1" smtClean="0"/>
              <a:t>maka</a:t>
            </a:r>
            <a:r>
              <a:rPr lang="en-GB" sz="2300" dirty="0" smtClean="0"/>
              <a:t> </a:t>
            </a:r>
            <a:r>
              <a:rPr lang="en-GB" sz="2300" dirty="0" err="1" smtClean="0"/>
              <a:t>hasil</a:t>
            </a:r>
            <a:r>
              <a:rPr lang="en-GB" sz="2300" dirty="0" smtClean="0"/>
              <a:t> </a:t>
            </a:r>
            <a:r>
              <a:rPr lang="en-GB" sz="2300" dirty="0" err="1" smtClean="0"/>
              <a:t>pembangunannya</a:t>
            </a:r>
            <a:r>
              <a:rPr lang="en-GB" sz="2300" dirty="0" smtClean="0"/>
              <a:t> </a:t>
            </a:r>
            <a:r>
              <a:rPr lang="en-GB" sz="2300" dirty="0" err="1" smtClean="0"/>
              <a:t>dapat</a:t>
            </a:r>
            <a:r>
              <a:rPr lang="en-GB" sz="2300" dirty="0" smtClean="0"/>
              <a:t> </a:t>
            </a:r>
            <a:r>
              <a:rPr lang="en-GB" sz="2300" dirty="0" err="1" smtClean="0"/>
              <a:t>disimpulkan</a:t>
            </a:r>
            <a:r>
              <a:rPr lang="en-GB" sz="2300" dirty="0" smtClean="0"/>
              <a:t> </a:t>
            </a:r>
            <a:r>
              <a:rPr lang="en-GB" sz="2300" dirty="0" err="1" smtClean="0"/>
              <a:t>akan</a:t>
            </a:r>
            <a:r>
              <a:rPr lang="en-GB" sz="2300" dirty="0" smtClean="0"/>
              <a:t> </a:t>
            </a:r>
            <a:r>
              <a:rPr lang="en-GB" sz="2300" dirty="0" err="1" smtClean="0"/>
              <a:t>mampu</a:t>
            </a:r>
            <a:r>
              <a:rPr lang="en-GB" sz="2300" dirty="0" smtClean="0"/>
              <a:t> </a:t>
            </a:r>
            <a:r>
              <a:rPr lang="en-GB" sz="2300" dirty="0" err="1" smtClean="0"/>
              <a:t>memberdayakan</a:t>
            </a:r>
            <a:r>
              <a:rPr lang="en-GB" sz="2300" dirty="0" smtClean="0"/>
              <a:t> </a:t>
            </a:r>
            <a:r>
              <a:rPr lang="en-GB" sz="2300" dirty="0" err="1" smtClean="0"/>
              <a:t>masyarakat</a:t>
            </a:r>
            <a:r>
              <a:rPr lang="en-GB" sz="2300" dirty="0" smtClean="0"/>
              <a:t>.</a:t>
            </a:r>
          </a:p>
          <a:p>
            <a:r>
              <a:rPr lang="en-GB" sz="2300" dirty="0" smtClean="0"/>
              <a:t>Hal </a:t>
            </a:r>
            <a:r>
              <a:rPr lang="en-GB" sz="2300" dirty="0" err="1" smtClean="0"/>
              <a:t>tersebut</a:t>
            </a:r>
            <a:r>
              <a:rPr lang="en-GB" sz="2300" dirty="0" smtClean="0"/>
              <a:t> </a:t>
            </a:r>
            <a:r>
              <a:rPr lang="en-GB" sz="2300" dirty="0" err="1" smtClean="0"/>
              <a:t>pada</a:t>
            </a:r>
            <a:r>
              <a:rPr lang="en-GB" sz="2300" dirty="0" smtClean="0"/>
              <a:t> </a:t>
            </a:r>
            <a:r>
              <a:rPr lang="en-GB" sz="2300" dirty="0" err="1" smtClean="0"/>
              <a:t>dasarnya</a:t>
            </a:r>
            <a:r>
              <a:rPr lang="en-GB" sz="2300" dirty="0" smtClean="0"/>
              <a:t> </a:t>
            </a:r>
            <a:r>
              <a:rPr lang="en-GB" sz="2300" dirty="0" err="1" smtClean="0"/>
              <a:t>tidak</a:t>
            </a:r>
            <a:r>
              <a:rPr lang="en-GB" sz="2300" dirty="0" smtClean="0"/>
              <a:t> </a:t>
            </a:r>
            <a:r>
              <a:rPr lang="en-GB" sz="2300" dirty="0" err="1" smtClean="0"/>
              <a:t>memiliki</a:t>
            </a:r>
            <a:r>
              <a:rPr lang="en-GB" sz="2300" dirty="0" smtClean="0"/>
              <a:t> </a:t>
            </a:r>
            <a:r>
              <a:rPr lang="en-GB" sz="2300" dirty="0" err="1" smtClean="0"/>
              <a:t>perbedaan</a:t>
            </a:r>
            <a:r>
              <a:rPr lang="en-GB" sz="2300" dirty="0" smtClean="0"/>
              <a:t> yang </a:t>
            </a:r>
            <a:r>
              <a:rPr lang="en-GB" sz="2300" dirty="0" err="1" smtClean="0"/>
              <a:t>signifikan</a:t>
            </a:r>
            <a:r>
              <a:rPr lang="en-GB" sz="2300" dirty="0" smtClean="0"/>
              <a:t> </a:t>
            </a:r>
            <a:r>
              <a:rPr lang="en-GB" sz="2300" dirty="0" err="1" smtClean="0"/>
              <a:t>dengan</a:t>
            </a:r>
            <a:r>
              <a:rPr lang="en-GB" sz="2300" dirty="0" smtClean="0"/>
              <a:t> model-model </a:t>
            </a:r>
            <a:r>
              <a:rPr lang="en-GB" sz="2300" dirty="0" err="1" smtClean="0"/>
              <a:t>pembangunan</a:t>
            </a:r>
            <a:r>
              <a:rPr lang="en-GB" sz="2300" dirty="0" smtClean="0"/>
              <a:t> yang </a:t>
            </a:r>
            <a:r>
              <a:rPr lang="en-GB" sz="2300" dirty="0" err="1" smtClean="0"/>
              <a:t>sebelumnya</a:t>
            </a:r>
            <a:r>
              <a:rPr lang="en-GB" sz="2300" dirty="0" smtClean="0"/>
              <a:t>. </a:t>
            </a:r>
            <a:r>
              <a:rPr lang="en-GB" sz="2300" dirty="0" err="1" smtClean="0"/>
              <a:t>Dalam</a:t>
            </a:r>
            <a:r>
              <a:rPr lang="en-GB" sz="2300" dirty="0" smtClean="0"/>
              <a:t> </a:t>
            </a:r>
            <a:r>
              <a:rPr lang="en-GB" sz="2300" dirty="0" err="1" smtClean="0"/>
              <a:t>konsep</a:t>
            </a:r>
            <a:r>
              <a:rPr lang="en-GB" sz="2300" dirty="0" smtClean="0"/>
              <a:t> </a:t>
            </a:r>
            <a:r>
              <a:rPr lang="en-GB" sz="2300" dirty="0" err="1" smtClean="0"/>
              <a:t>pembangunan</a:t>
            </a:r>
            <a:r>
              <a:rPr lang="en-GB" sz="2300" dirty="0" smtClean="0"/>
              <a:t> </a:t>
            </a:r>
            <a:r>
              <a:rPr lang="en-GB" sz="2300" dirty="0" err="1" smtClean="0"/>
              <a:t>masyarakat</a:t>
            </a:r>
            <a:r>
              <a:rPr lang="en-GB" sz="2300" dirty="0" smtClean="0"/>
              <a:t>, </a:t>
            </a:r>
            <a:r>
              <a:rPr lang="en-GB" sz="2300" dirty="0" err="1" smtClean="0"/>
              <a:t>penekanannya</a:t>
            </a:r>
            <a:r>
              <a:rPr lang="en-GB" sz="2300" dirty="0" smtClean="0"/>
              <a:t> </a:t>
            </a:r>
            <a:r>
              <a:rPr lang="en-GB" sz="2300" dirty="0" err="1" smtClean="0"/>
              <a:t>adalah</a:t>
            </a:r>
            <a:r>
              <a:rPr lang="en-GB" sz="2300" dirty="0" smtClean="0"/>
              <a:t> </a:t>
            </a:r>
            <a:r>
              <a:rPr lang="en-GB" sz="2300" dirty="0" err="1" smtClean="0"/>
              <a:t>bagaimana</a:t>
            </a:r>
            <a:r>
              <a:rPr lang="en-GB" sz="2300" dirty="0" smtClean="0"/>
              <a:t> </a:t>
            </a:r>
            <a:r>
              <a:rPr lang="en-GB" sz="2300" dirty="0" err="1" smtClean="0"/>
              <a:t>inisiatif</a:t>
            </a:r>
            <a:r>
              <a:rPr lang="en-GB" sz="2300" dirty="0" smtClean="0"/>
              <a:t> </a:t>
            </a:r>
            <a:r>
              <a:rPr lang="en-GB" sz="2300" dirty="0" err="1" smtClean="0"/>
              <a:t>pembangunan</a:t>
            </a:r>
            <a:r>
              <a:rPr lang="en-GB" sz="2300" dirty="0" smtClean="0"/>
              <a:t> </a:t>
            </a:r>
            <a:r>
              <a:rPr lang="en-GB" sz="2300" dirty="0" err="1" smtClean="0"/>
              <a:t>tersebut</a:t>
            </a:r>
            <a:r>
              <a:rPr lang="en-GB" sz="2300" dirty="0" smtClean="0"/>
              <a:t> </a:t>
            </a:r>
            <a:r>
              <a:rPr lang="en-GB" sz="2300" dirty="0" err="1" smtClean="0"/>
              <a:t>berada</a:t>
            </a:r>
            <a:r>
              <a:rPr lang="en-GB" sz="2300" dirty="0" smtClean="0"/>
              <a:t> </a:t>
            </a:r>
            <a:r>
              <a:rPr lang="en-GB" sz="2300" dirty="0" err="1" smtClean="0"/>
              <a:t>pada</a:t>
            </a:r>
            <a:r>
              <a:rPr lang="en-GB" sz="2300" dirty="0" smtClean="0"/>
              <a:t> </a:t>
            </a:r>
            <a:r>
              <a:rPr lang="en-GB" sz="2300" dirty="0" err="1" smtClean="0"/>
              <a:t>masyarakat</a:t>
            </a:r>
            <a:r>
              <a:rPr lang="en-GB" sz="2300" dirty="0" smtClean="0"/>
              <a:t> </a:t>
            </a:r>
            <a:r>
              <a:rPr lang="en-GB" sz="2300" dirty="0" err="1" smtClean="0"/>
              <a:t>mulai</a:t>
            </a:r>
            <a:r>
              <a:rPr lang="en-GB" sz="2300" dirty="0" smtClean="0"/>
              <a:t> </a:t>
            </a:r>
            <a:r>
              <a:rPr lang="en-GB" sz="2300" dirty="0" err="1" smtClean="0"/>
              <a:t>dari</a:t>
            </a:r>
            <a:r>
              <a:rPr lang="en-GB" sz="2300" dirty="0" smtClean="0"/>
              <a:t> </a:t>
            </a:r>
            <a:r>
              <a:rPr lang="en-GB" sz="2300" dirty="0" err="1" smtClean="0"/>
              <a:t>perencanaan</a:t>
            </a:r>
            <a:r>
              <a:rPr lang="en-GB" sz="2300" dirty="0" smtClean="0"/>
              <a:t>, </a:t>
            </a:r>
            <a:r>
              <a:rPr lang="en-GB" sz="2300" dirty="0" err="1" smtClean="0"/>
              <a:t>pelaksanaan</a:t>
            </a:r>
            <a:r>
              <a:rPr lang="en-GB" sz="2300" dirty="0" smtClean="0"/>
              <a:t> </a:t>
            </a:r>
            <a:r>
              <a:rPr lang="en-GB" sz="2300" dirty="0" err="1" smtClean="0"/>
              <a:t>maupun</a:t>
            </a:r>
            <a:r>
              <a:rPr lang="en-GB" sz="2300" dirty="0" smtClean="0"/>
              <a:t> </a:t>
            </a:r>
            <a:r>
              <a:rPr lang="en-GB" sz="2300" dirty="0" err="1" smtClean="0"/>
              <a:t>evaluasi</a:t>
            </a:r>
            <a:r>
              <a:rPr lang="en-GB" sz="2300" dirty="0" smtClean="0"/>
              <a:t> </a:t>
            </a:r>
            <a:r>
              <a:rPr lang="en-GB" sz="2300" dirty="0" err="1" smtClean="0"/>
              <a:t>dari</a:t>
            </a:r>
            <a:r>
              <a:rPr lang="en-GB" sz="2300" dirty="0" smtClean="0"/>
              <a:t> </a:t>
            </a:r>
            <a:r>
              <a:rPr lang="en-GB" sz="2300" dirty="0" err="1" smtClean="0"/>
              <a:t>pembangunan</a:t>
            </a:r>
            <a:r>
              <a:rPr lang="en-GB" sz="2300" dirty="0" smtClean="0"/>
              <a:t> </a:t>
            </a:r>
            <a:r>
              <a:rPr lang="en-GB" sz="2300" dirty="0" err="1" smtClean="0"/>
              <a:t>itu</a:t>
            </a:r>
            <a:r>
              <a:rPr lang="en-GB" sz="2300" dirty="0" smtClean="0"/>
              <a:t> </a:t>
            </a:r>
            <a:r>
              <a:rPr lang="en-GB" sz="2300" dirty="0" err="1" smtClean="0"/>
              <a:t>sendiri</a:t>
            </a:r>
            <a:r>
              <a:rPr lang="en-GB" sz="2300" dirty="0" smtClean="0"/>
              <a:t>.</a:t>
            </a:r>
            <a:endParaRPr lang="en-US" sz="2300" dirty="0" smtClean="0"/>
          </a:p>
          <a:p>
            <a:endParaRPr lang="en-US" sz="2400"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4822"/>
          </a:xfrm>
        </p:spPr>
        <p:txBody>
          <a:bodyPr/>
          <a:lstStyle/>
          <a:p>
            <a:r>
              <a:rPr lang="en-US" sz="1600" dirty="0" err="1" smtClean="0"/>
              <a:t>lanjutan</a:t>
            </a:r>
            <a:endParaRPr lang="en-US" sz="1600" dirty="0"/>
          </a:p>
        </p:txBody>
      </p:sp>
      <p:sp>
        <p:nvSpPr>
          <p:cNvPr id="3" name="Content Placeholder 2"/>
          <p:cNvSpPr>
            <a:spLocks noGrp="1"/>
          </p:cNvSpPr>
          <p:nvPr>
            <p:ph idx="1"/>
          </p:nvPr>
        </p:nvSpPr>
        <p:spPr>
          <a:xfrm>
            <a:off x="685800" y="1142984"/>
            <a:ext cx="7772400" cy="4953016"/>
          </a:xfrm>
        </p:spPr>
        <p:txBody>
          <a:bodyPr/>
          <a:lstStyle/>
          <a:p>
            <a:r>
              <a:rPr lang="en-GB" sz="2400" dirty="0" smtClean="0"/>
              <a:t>Dari </a:t>
            </a:r>
            <a:r>
              <a:rPr lang="en-GB" sz="2400" dirty="0" err="1" smtClean="0"/>
              <a:t>konsep</a:t>
            </a:r>
            <a:r>
              <a:rPr lang="en-GB" sz="2400" dirty="0" smtClean="0"/>
              <a:t> </a:t>
            </a:r>
            <a:r>
              <a:rPr lang="en-GB" sz="2400" dirty="0" err="1" smtClean="0"/>
              <a:t>tersebut</a:t>
            </a:r>
            <a:r>
              <a:rPr lang="en-GB" sz="2400" dirty="0" smtClean="0"/>
              <a:t>, </a:t>
            </a:r>
            <a:r>
              <a:rPr lang="en-GB" sz="2400" dirty="0" err="1" smtClean="0"/>
              <a:t>sangatlah</a:t>
            </a:r>
            <a:r>
              <a:rPr lang="en-GB" sz="2400" dirty="0" smtClean="0"/>
              <a:t> </a:t>
            </a:r>
            <a:r>
              <a:rPr lang="en-GB" sz="2400" dirty="0" err="1" smtClean="0"/>
              <a:t>jelas</a:t>
            </a:r>
            <a:r>
              <a:rPr lang="en-GB" sz="2400" dirty="0" smtClean="0"/>
              <a:t> </a:t>
            </a:r>
            <a:r>
              <a:rPr lang="en-GB" sz="2400" dirty="0" err="1" smtClean="0"/>
              <a:t>bahwa</a:t>
            </a:r>
            <a:r>
              <a:rPr lang="en-GB" sz="2400" dirty="0" smtClean="0"/>
              <a:t> </a:t>
            </a:r>
            <a:r>
              <a:rPr lang="en-GB" sz="2400" dirty="0" err="1" smtClean="0"/>
              <a:t>kebijakan</a:t>
            </a:r>
            <a:r>
              <a:rPr lang="en-GB" sz="2400" dirty="0" smtClean="0"/>
              <a:t> </a:t>
            </a:r>
            <a:r>
              <a:rPr lang="en-GB" sz="2400" dirty="0" err="1" smtClean="0"/>
              <a:t>dan</a:t>
            </a:r>
            <a:r>
              <a:rPr lang="en-GB" sz="2400" dirty="0" smtClean="0"/>
              <a:t> </a:t>
            </a:r>
            <a:r>
              <a:rPr lang="en-GB" sz="2400" dirty="0" err="1" smtClean="0"/>
              <a:t>perencanaan</a:t>
            </a:r>
            <a:r>
              <a:rPr lang="en-GB" sz="2400" dirty="0" smtClean="0"/>
              <a:t> </a:t>
            </a:r>
            <a:r>
              <a:rPr lang="en-GB" sz="2400" dirty="0" err="1" smtClean="0"/>
              <a:t>terhadap</a:t>
            </a:r>
            <a:r>
              <a:rPr lang="en-GB" sz="2400" dirty="0" smtClean="0"/>
              <a:t> </a:t>
            </a:r>
            <a:r>
              <a:rPr lang="en-GB" sz="2400" dirty="0" err="1" smtClean="0"/>
              <a:t>pembangunan</a:t>
            </a:r>
            <a:r>
              <a:rPr lang="en-GB" sz="2400" dirty="0" smtClean="0"/>
              <a:t> </a:t>
            </a:r>
            <a:r>
              <a:rPr lang="en-GB" sz="2400" dirty="0" err="1" smtClean="0"/>
              <a:t>atau</a:t>
            </a:r>
            <a:r>
              <a:rPr lang="en-GB" sz="2400" dirty="0" smtClean="0"/>
              <a:t> </a:t>
            </a:r>
            <a:r>
              <a:rPr lang="en-GB" sz="2400" dirty="0" err="1" smtClean="0"/>
              <a:t>perubahan</a:t>
            </a:r>
            <a:r>
              <a:rPr lang="en-GB" sz="2400" dirty="0" smtClean="0"/>
              <a:t> </a:t>
            </a:r>
            <a:r>
              <a:rPr lang="en-GB" sz="2400" dirty="0" err="1" smtClean="0"/>
              <a:t>struktur</a:t>
            </a:r>
            <a:r>
              <a:rPr lang="en-GB" sz="2400" dirty="0" smtClean="0"/>
              <a:t> </a:t>
            </a:r>
            <a:r>
              <a:rPr lang="en-GB" sz="2400" dirty="0" err="1" smtClean="0"/>
              <a:t>dan</a:t>
            </a:r>
            <a:r>
              <a:rPr lang="en-GB" sz="2400" dirty="0" smtClean="0"/>
              <a:t> </a:t>
            </a:r>
            <a:r>
              <a:rPr lang="en-GB" sz="2400" dirty="0" err="1" smtClean="0"/>
              <a:t>kelembagaan</a:t>
            </a:r>
            <a:r>
              <a:rPr lang="en-GB" sz="2400" dirty="0" smtClean="0"/>
              <a:t> </a:t>
            </a:r>
            <a:r>
              <a:rPr lang="en-GB" sz="2400" dirty="0" err="1" smtClean="0"/>
              <a:t>masyarakat</a:t>
            </a:r>
            <a:r>
              <a:rPr lang="en-GB" sz="2400" dirty="0" smtClean="0"/>
              <a:t> </a:t>
            </a:r>
            <a:r>
              <a:rPr lang="en-GB" sz="2400" dirty="0" err="1" smtClean="0"/>
              <a:t>harus</a:t>
            </a:r>
            <a:r>
              <a:rPr lang="en-GB" sz="2400" dirty="0" smtClean="0"/>
              <a:t> </a:t>
            </a:r>
            <a:r>
              <a:rPr lang="en-GB" sz="2400" dirty="0" err="1" smtClean="0"/>
              <a:t>memberikan</a:t>
            </a:r>
            <a:r>
              <a:rPr lang="en-GB" sz="2400" dirty="0" smtClean="0"/>
              <a:t> </a:t>
            </a:r>
            <a:r>
              <a:rPr lang="en-GB" sz="2400" dirty="0" err="1" smtClean="0"/>
              <a:t>akses</a:t>
            </a:r>
            <a:r>
              <a:rPr lang="en-GB" sz="2400" dirty="0" smtClean="0"/>
              <a:t> </a:t>
            </a:r>
            <a:r>
              <a:rPr lang="en-GB" sz="2400" dirty="0" err="1" smtClean="0"/>
              <a:t>terhadap</a:t>
            </a:r>
            <a:r>
              <a:rPr lang="en-GB" sz="2400" dirty="0" smtClean="0"/>
              <a:t> </a:t>
            </a:r>
            <a:r>
              <a:rPr lang="en-GB" sz="2400" dirty="0" err="1" smtClean="0"/>
              <a:t>sumber</a:t>
            </a:r>
            <a:r>
              <a:rPr lang="en-GB" sz="2400" dirty="0" smtClean="0"/>
              <a:t> </a:t>
            </a:r>
            <a:r>
              <a:rPr lang="en-GB" sz="2400" dirty="0" err="1" smtClean="0"/>
              <a:t>daya</a:t>
            </a:r>
            <a:r>
              <a:rPr lang="en-GB" sz="2400" dirty="0" smtClean="0"/>
              <a:t> – </a:t>
            </a:r>
            <a:r>
              <a:rPr lang="en-GB" sz="2400" dirty="0" err="1" smtClean="0"/>
              <a:t>sumber</a:t>
            </a:r>
            <a:r>
              <a:rPr lang="en-GB" sz="2400" dirty="0" smtClean="0"/>
              <a:t> </a:t>
            </a:r>
            <a:r>
              <a:rPr lang="en-GB" sz="2400" dirty="0" err="1" smtClean="0"/>
              <a:t>daya</a:t>
            </a:r>
            <a:r>
              <a:rPr lang="en-GB" sz="2400" dirty="0" smtClean="0"/>
              <a:t> </a:t>
            </a:r>
            <a:r>
              <a:rPr lang="en-GB" sz="2400" dirty="0" err="1" smtClean="0"/>
              <a:t>serta</a:t>
            </a:r>
            <a:r>
              <a:rPr lang="en-GB" sz="2400" dirty="0" smtClean="0"/>
              <a:t> </a:t>
            </a:r>
            <a:r>
              <a:rPr lang="en-GB" sz="2400" dirty="0" err="1" smtClean="0"/>
              <a:t>kesempatan</a:t>
            </a:r>
            <a:r>
              <a:rPr lang="en-GB" sz="2400" dirty="0" smtClean="0"/>
              <a:t> </a:t>
            </a:r>
            <a:r>
              <a:rPr lang="en-GB" sz="2400" dirty="0" err="1" smtClean="0"/>
              <a:t>berpartisipasi</a:t>
            </a:r>
            <a:r>
              <a:rPr lang="en-GB" sz="2400" dirty="0" smtClean="0"/>
              <a:t> </a:t>
            </a:r>
            <a:r>
              <a:rPr lang="en-GB" sz="2400" dirty="0" err="1" smtClean="0"/>
              <a:t>dari</a:t>
            </a:r>
            <a:r>
              <a:rPr lang="en-GB" sz="2400" dirty="0" smtClean="0"/>
              <a:t> </a:t>
            </a:r>
            <a:r>
              <a:rPr lang="en-GB" sz="2400" dirty="0" err="1" smtClean="0"/>
              <a:t>masyarakat</a:t>
            </a:r>
            <a:r>
              <a:rPr lang="en-GB" sz="2400" dirty="0" smtClean="0"/>
              <a:t> </a:t>
            </a:r>
            <a:r>
              <a:rPr lang="en-GB" sz="2400" dirty="0" err="1" smtClean="0"/>
              <a:t>setempat</a:t>
            </a:r>
            <a:r>
              <a:rPr lang="en-GB" sz="2400" dirty="0" smtClean="0"/>
              <a:t>.</a:t>
            </a:r>
          </a:p>
          <a:p>
            <a:r>
              <a:rPr lang="en-GB" sz="2400" dirty="0" err="1" smtClean="0"/>
              <a:t>Dalam</a:t>
            </a:r>
            <a:r>
              <a:rPr lang="en-GB" sz="2400" dirty="0" smtClean="0"/>
              <a:t> </a:t>
            </a:r>
            <a:r>
              <a:rPr lang="en-GB" sz="2400" dirty="0" err="1" smtClean="0"/>
              <a:t>praktek</a:t>
            </a:r>
            <a:r>
              <a:rPr lang="en-GB" sz="2400" dirty="0" smtClean="0"/>
              <a:t> </a:t>
            </a:r>
            <a:r>
              <a:rPr lang="en-GB" sz="2400" dirty="0" err="1" smtClean="0"/>
              <a:t>otonomi</a:t>
            </a:r>
            <a:r>
              <a:rPr lang="en-GB" sz="2400" dirty="0" smtClean="0"/>
              <a:t> </a:t>
            </a:r>
            <a:r>
              <a:rPr lang="en-GB" sz="2400" dirty="0" err="1" smtClean="0"/>
              <a:t>daerah</a:t>
            </a:r>
            <a:r>
              <a:rPr lang="en-GB" sz="2400" dirty="0" smtClean="0"/>
              <a:t>, </a:t>
            </a:r>
            <a:r>
              <a:rPr lang="en-GB" sz="2400" dirty="0" err="1" smtClean="0"/>
              <a:t>prinsip</a:t>
            </a:r>
            <a:r>
              <a:rPr lang="en-GB" sz="2400" dirty="0" smtClean="0"/>
              <a:t> </a:t>
            </a:r>
            <a:r>
              <a:rPr lang="en-GB" sz="2400" dirty="0" err="1" smtClean="0"/>
              <a:t>dasar</a:t>
            </a:r>
            <a:r>
              <a:rPr lang="en-GB" sz="2400" dirty="0" smtClean="0"/>
              <a:t> </a:t>
            </a:r>
            <a:r>
              <a:rPr lang="en-GB" sz="2400" dirty="0" err="1" smtClean="0"/>
              <a:t>pemberdayaan</a:t>
            </a:r>
            <a:r>
              <a:rPr lang="en-GB" sz="2400" dirty="0" smtClean="0"/>
              <a:t> </a:t>
            </a:r>
            <a:r>
              <a:rPr lang="en-GB" sz="2400" dirty="0" err="1" smtClean="0"/>
              <a:t>masyarakat</a:t>
            </a:r>
            <a:r>
              <a:rPr lang="en-GB" sz="2400" dirty="0" smtClean="0"/>
              <a:t> </a:t>
            </a:r>
            <a:r>
              <a:rPr lang="en-GB" sz="2400" dirty="0" err="1" smtClean="0"/>
              <a:t>di</a:t>
            </a:r>
            <a:r>
              <a:rPr lang="en-GB" sz="2400" dirty="0" smtClean="0"/>
              <a:t> </a:t>
            </a:r>
            <a:r>
              <a:rPr lang="en-GB" sz="2400" dirty="0" err="1" smtClean="0"/>
              <a:t>daerah</a:t>
            </a:r>
            <a:r>
              <a:rPr lang="en-GB" sz="2400" dirty="0" smtClean="0"/>
              <a:t> </a:t>
            </a:r>
            <a:r>
              <a:rPr lang="en-GB" sz="2400" dirty="0" err="1" smtClean="0"/>
              <a:t>perlu</a:t>
            </a:r>
            <a:r>
              <a:rPr lang="en-GB" sz="2400" dirty="0" smtClean="0"/>
              <a:t> </a:t>
            </a:r>
            <a:r>
              <a:rPr lang="en-GB" sz="2400" dirty="0" err="1" smtClean="0"/>
              <a:t>mendapatkan</a:t>
            </a:r>
            <a:r>
              <a:rPr lang="en-GB" sz="2400" dirty="0" smtClean="0"/>
              <a:t> </a:t>
            </a:r>
            <a:r>
              <a:rPr lang="en-GB" sz="2400" dirty="0" err="1" smtClean="0"/>
              <a:t>penekanan</a:t>
            </a:r>
            <a:r>
              <a:rPr lang="en-GB" sz="2400" dirty="0" smtClean="0"/>
              <a:t> yang </a:t>
            </a:r>
            <a:r>
              <a:rPr lang="en-GB" sz="2400" dirty="0" err="1" smtClean="0"/>
              <a:t>maksimal</a:t>
            </a:r>
            <a:r>
              <a:rPr lang="en-GB" sz="2400" dirty="0" smtClean="0"/>
              <a:t>. </a:t>
            </a:r>
            <a:r>
              <a:rPr lang="en-GB" sz="2400" dirty="0" err="1" smtClean="0"/>
              <a:t>Guna</a:t>
            </a:r>
            <a:r>
              <a:rPr lang="en-GB" sz="2400" dirty="0" smtClean="0"/>
              <a:t> </a:t>
            </a:r>
            <a:r>
              <a:rPr lang="en-GB" sz="2400" dirty="0" err="1" smtClean="0"/>
              <a:t>memaksimalkan</a:t>
            </a:r>
            <a:r>
              <a:rPr lang="en-GB" sz="2400" dirty="0" smtClean="0"/>
              <a:t> </a:t>
            </a:r>
            <a:r>
              <a:rPr lang="en-GB" sz="2400" dirty="0" err="1" smtClean="0"/>
              <a:t>pemberdayaan</a:t>
            </a:r>
            <a:r>
              <a:rPr lang="en-GB" sz="2400" dirty="0" smtClean="0"/>
              <a:t> </a:t>
            </a:r>
            <a:r>
              <a:rPr lang="en-GB" sz="2400" dirty="0" err="1" smtClean="0"/>
              <a:t>masyarakat</a:t>
            </a:r>
            <a:r>
              <a:rPr lang="en-GB" sz="2400" dirty="0" smtClean="0"/>
              <a:t> </a:t>
            </a:r>
            <a:r>
              <a:rPr lang="en-GB" sz="2400" dirty="0" err="1" smtClean="0"/>
              <a:t>di</a:t>
            </a:r>
            <a:r>
              <a:rPr lang="en-GB" sz="2400" dirty="0" smtClean="0"/>
              <a:t> </a:t>
            </a:r>
            <a:r>
              <a:rPr lang="en-GB" sz="2400" dirty="0" err="1" smtClean="0"/>
              <a:t>daerah</a:t>
            </a:r>
            <a:r>
              <a:rPr lang="en-GB" sz="2400" dirty="0" smtClean="0"/>
              <a:t> </a:t>
            </a:r>
            <a:r>
              <a:rPr lang="en-GB" sz="2400" dirty="0" err="1" smtClean="0"/>
              <a:t>tersebut</a:t>
            </a:r>
            <a:r>
              <a:rPr lang="en-GB" sz="2400" dirty="0" smtClean="0"/>
              <a:t> </a:t>
            </a:r>
            <a:r>
              <a:rPr lang="en-GB" sz="2400" dirty="0" err="1" smtClean="0"/>
              <a:t>sangatlah</a:t>
            </a:r>
            <a:r>
              <a:rPr lang="en-GB" sz="2400" dirty="0" smtClean="0"/>
              <a:t> </a:t>
            </a:r>
            <a:r>
              <a:rPr lang="en-GB" sz="2400" dirty="0" err="1" smtClean="0"/>
              <a:t>diperlukan</a:t>
            </a:r>
            <a:r>
              <a:rPr lang="en-GB" sz="2400" dirty="0" smtClean="0"/>
              <a:t> </a:t>
            </a:r>
            <a:r>
              <a:rPr lang="en-GB" sz="2400" dirty="0" err="1" smtClean="0"/>
              <a:t>adanya</a:t>
            </a:r>
            <a:r>
              <a:rPr lang="en-GB" sz="2400" dirty="0" smtClean="0"/>
              <a:t> mediator, motivator, </a:t>
            </a:r>
            <a:r>
              <a:rPr lang="en-GB" sz="2400" dirty="0" err="1" smtClean="0"/>
              <a:t>bagi</a:t>
            </a:r>
            <a:r>
              <a:rPr lang="en-GB" sz="2400" dirty="0" smtClean="0"/>
              <a:t> </a:t>
            </a:r>
            <a:r>
              <a:rPr lang="en-GB" sz="2400" dirty="0" err="1" smtClean="0"/>
              <a:t>partisipasi</a:t>
            </a:r>
            <a:r>
              <a:rPr lang="en-GB" sz="2400" dirty="0" smtClean="0"/>
              <a:t> </a:t>
            </a:r>
            <a:r>
              <a:rPr lang="en-GB" sz="2400" dirty="0" err="1" smtClean="0"/>
              <a:t>masyarakat</a:t>
            </a:r>
            <a:r>
              <a:rPr lang="en-GB" sz="2400" dirty="0" smtClean="0"/>
              <a:t>.</a:t>
            </a:r>
            <a:endParaRPr lang="en-US" sz="2400"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PENDAHULUAN</a:t>
            </a:r>
            <a:endParaRPr lang="en-US" dirty="0"/>
          </a:p>
        </p:txBody>
      </p:sp>
      <p:sp>
        <p:nvSpPr>
          <p:cNvPr id="4099" name="Rectangle 3"/>
          <p:cNvSpPr>
            <a:spLocks noGrp="1" noChangeArrowheads="1"/>
          </p:cNvSpPr>
          <p:nvPr>
            <p:ph type="body" idx="1"/>
          </p:nvPr>
        </p:nvSpPr>
        <p:spPr/>
        <p:txBody>
          <a:bodyPr/>
          <a:lstStyle/>
          <a:p>
            <a:r>
              <a:rPr lang="en-GB" dirty="0" err="1">
                <a:solidFill>
                  <a:schemeClr val="tx1"/>
                </a:solidFill>
                <a:latin typeface="+mn-lt"/>
                <a:ea typeface="+mn-ea"/>
                <a:cs typeface="+mn-cs"/>
              </a:rPr>
              <a:t>Tujuan</a:t>
            </a:r>
            <a:r>
              <a:rPr lang="en-GB" dirty="0">
                <a:solidFill>
                  <a:schemeClr val="tx1"/>
                </a:solidFill>
                <a:latin typeface="+mn-lt"/>
                <a:ea typeface="+mn-ea"/>
                <a:cs typeface="+mn-cs"/>
              </a:rPr>
              <a:t> </a:t>
            </a:r>
            <a:r>
              <a:rPr lang="en-GB" dirty="0" err="1">
                <a:solidFill>
                  <a:schemeClr val="tx1"/>
                </a:solidFill>
                <a:latin typeface="+mn-lt"/>
                <a:ea typeface="+mn-ea"/>
                <a:cs typeface="+mn-cs"/>
              </a:rPr>
              <a:t>pembangunan</a:t>
            </a:r>
            <a:r>
              <a:rPr lang="en-GB" dirty="0">
                <a:solidFill>
                  <a:schemeClr val="tx1"/>
                </a:solidFill>
                <a:latin typeface="+mn-lt"/>
                <a:ea typeface="+mn-ea"/>
                <a:cs typeface="+mn-cs"/>
              </a:rPr>
              <a:t> </a:t>
            </a:r>
            <a:r>
              <a:rPr lang="en-GB" dirty="0" err="1">
                <a:solidFill>
                  <a:schemeClr val="tx1"/>
                </a:solidFill>
                <a:latin typeface="+mn-lt"/>
                <a:ea typeface="+mn-ea"/>
                <a:cs typeface="+mn-cs"/>
              </a:rPr>
              <a:t>suatu</a:t>
            </a:r>
            <a:r>
              <a:rPr lang="en-GB" dirty="0">
                <a:solidFill>
                  <a:schemeClr val="tx1"/>
                </a:solidFill>
                <a:latin typeface="+mn-lt"/>
                <a:ea typeface="+mn-ea"/>
                <a:cs typeface="+mn-cs"/>
              </a:rPr>
              <a:t> </a:t>
            </a:r>
            <a:r>
              <a:rPr lang="en-GB" dirty="0" err="1">
                <a:solidFill>
                  <a:schemeClr val="tx1"/>
                </a:solidFill>
                <a:latin typeface="+mn-lt"/>
                <a:ea typeface="+mn-ea"/>
                <a:cs typeface="+mn-cs"/>
              </a:rPr>
              <a:t>bangsa</a:t>
            </a:r>
            <a:r>
              <a:rPr lang="en-GB" dirty="0">
                <a:solidFill>
                  <a:schemeClr val="tx1"/>
                </a:solidFill>
                <a:latin typeface="+mn-lt"/>
                <a:ea typeface="+mn-ea"/>
                <a:cs typeface="+mn-cs"/>
              </a:rPr>
              <a:t> </a:t>
            </a:r>
            <a:r>
              <a:rPr lang="en-GB" dirty="0" err="1">
                <a:solidFill>
                  <a:schemeClr val="tx1"/>
                </a:solidFill>
                <a:latin typeface="+mn-lt"/>
                <a:ea typeface="+mn-ea"/>
                <a:cs typeface="+mn-cs"/>
              </a:rPr>
              <a:t>adalah</a:t>
            </a:r>
            <a:r>
              <a:rPr lang="en-GB" dirty="0">
                <a:solidFill>
                  <a:schemeClr val="tx1"/>
                </a:solidFill>
                <a:latin typeface="+mn-lt"/>
                <a:ea typeface="+mn-ea"/>
                <a:cs typeface="+mn-cs"/>
              </a:rPr>
              <a:t> </a:t>
            </a:r>
            <a:r>
              <a:rPr lang="en-GB" dirty="0" err="1">
                <a:solidFill>
                  <a:schemeClr val="tx1"/>
                </a:solidFill>
                <a:latin typeface="+mn-lt"/>
                <a:ea typeface="+mn-ea"/>
                <a:cs typeface="+mn-cs"/>
              </a:rPr>
              <a:t>untuk</a:t>
            </a:r>
            <a:r>
              <a:rPr lang="en-GB" dirty="0">
                <a:solidFill>
                  <a:schemeClr val="tx1"/>
                </a:solidFill>
                <a:latin typeface="+mn-lt"/>
                <a:ea typeface="+mn-ea"/>
                <a:cs typeface="+mn-cs"/>
              </a:rPr>
              <a:t> </a:t>
            </a:r>
            <a:r>
              <a:rPr lang="en-GB" dirty="0" err="1">
                <a:solidFill>
                  <a:schemeClr val="tx1"/>
                </a:solidFill>
                <a:latin typeface="+mn-lt"/>
                <a:ea typeface="+mn-ea"/>
                <a:cs typeface="+mn-cs"/>
              </a:rPr>
              <a:t>meningkatkan</a:t>
            </a:r>
            <a:r>
              <a:rPr lang="en-GB" dirty="0">
                <a:solidFill>
                  <a:schemeClr val="tx1"/>
                </a:solidFill>
                <a:latin typeface="+mn-lt"/>
                <a:ea typeface="+mn-ea"/>
                <a:cs typeface="+mn-cs"/>
              </a:rPr>
              <a:t> </a:t>
            </a:r>
            <a:r>
              <a:rPr lang="en-GB" dirty="0" err="1">
                <a:solidFill>
                  <a:schemeClr val="tx1"/>
                </a:solidFill>
                <a:latin typeface="+mn-lt"/>
                <a:ea typeface="+mn-ea"/>
                <a:cs typeface="+mn-cs"/>
              </a:rPr>
              <a:t>kualitas</a:t>
            </a:r>
            <a:r>
              <a:rPr lang="en-GB" dirty="0">
                <a:solidFill>
                  <a:schemeClr val="tx1"/>
                </a:solidFill>
                <a:latin typeface="+mn-lt"/>
                <a:ea typeface="+mn-ea"/>
                <a:cs typeface="+mn-cs"/>
              </a:rPr>
              <a:t> </a:t>
            </a:r>
            <a:r>
              <a:rPr lang="en-GB" dirty="0" err="1">
                <a:solidFill>
                  <a:schemeClr val="tx1"/>
                </a:solidFill>
                <a:latin typeface="+mn-lt"/>
                <a:ea typeface="+mn-ea"/>
                <a:cs typeface="+mn-cs"/>
              </a:rPr>
              <a:t>hidup</a:t>
            </a:r>
            <a:r>
              <a:rPr lang="en-GB" dirty="0">
                <a:solidFill>
                  <a:schemeClr val="tx1"/>
                </a:solidFill>
                <a:latin typeface="+mn-lt"/>
                <a:ea typeface="+mn-ea"/>
                <a:cs typeface="+mn-cs"/>
              </a:rPr>
              <a:t> </a:t>
            </a:r>
            <a:r>
              <a:rPr lang="en-GB" dirty="0" err="1">
                <a:solidFill>
                  <a:schemeClr val="tx1"/>
                </a:solidFill>
                <a:latin typeface="+mn-lt"/>
                <a:ea typeface="+mn-ea"/>
                <a:cs typeface="+mn-cs"/>
              </a:rPr>
              <a:t>manusia</a:t>
            </a:r>
            <a:r>
              <a:rPr lang="en-GB" dirty="0">
                <a:solidFill>
                  <a:schemeClr val="tx1"/>
                </a:solidFill>
                <a:latin typeface="+mn-lt"/>
                <a:ea typeface="+mn-ea"/>
                <a:cs typeface="+mn-cs"/>
              </a:rPr>
              <a:t> </a:t>
            </a:r>
            <a:r>
              <a:rPr lang="en-GB" dirty="0" err="1">
                <a:solidFill>
                  <a:schemeClr val="tx1"/>
                </a:solidFill>
                <a:latin typeface="+mn-lt"/>
                <a:ea typeface="+mn-ea"/>
                <a:cs typeface="+mn-cs"/>
              </a:rPr>
              <a:t>secara</a:t>
            </a:r>
            <a:r>
              <a:rPr lang="en-GB" dirty="0">
                <a:solidFill>
                  <a:schemeClr val="tx1"/>
                </a:solidFill>
                <a:latin typeface="+mn-lt"/>
                <a:ea typeface="+mn-ea"/>
                <a:cs typeface="+mn-cs"/>
              </a:rPr>
              <a:t> </a:t>
            </a:r>
            <a:r>
              <a:rPr lang="en-GB" dirty="0" err="1">
                <a:solidFill>
                  <a:schemeClr val="tx1"/>
                </a:solidFill>
                <a:latin typeface="+mn-lt"/>
                <a:ea typeface="+mn-ea"/>
                <a:cs typeface="+mn-cs"/>
              </a:rPr>
              <a:t>terencana</a:t>
            </a:r>
            <a:r>
              <a:rPr lang="en-GB" dirty="0">
                <a:solidFill>
                  <a:schemeClr val="tx1"/>
                </a:solidFill>
                <a:latin typeface="+mn-lt"/>
                <a:ea typeface="+mn-ea"/>
                <a:cs typeface="+mn-cs"/>
              </a:rPr>
              <a:t>, gradual, </a:t>
            </a:r>
            <a:r>
              <a:rPr lang="en-GB" dirty="0" err="1">
                <a:solidFill>
                  <a:schemeClr val="tx1"/>
                </a:solidFill>
                <a:latin typeface="+mn-lt"/>
                <a:ea typeface="+mn-ea"/>
                <a:cs typeface="+mn-cs"/>
              </a:rPr>
              <a:t>bertahap</a:t>
            </a:r>
            <a:r>
              <a:rPr lang="en-GB" dirty="0">
                <a:solidFill>
                  <a:schemeClr val="tx1"/>
                </a:solidFill>
                <a:latin typeface="+mn-lt"/>
                <a:ea typeface="+mn-ea"/>
                <a:cs typeface="+mn-cs"/>
              </a:rPr>
              <a:t>, </a:t>
            </a:r>
            <a:r>
              <a:rPr lang="en-GB" dirty="0" err="1">
                <a:solidFill>
                  <a:schemeClr val="tx1"/>
                </a:solidFill>
                <a:latin typeface="+mn-lt"/>
                <a:ea typeface="+mn-ea"/>
                <a:cs typeface="+mn-cs"/>
              </a:rPr>
              <a:t>komprehensif</a:t>
            </a:r>
            <a:r>
              <a:rPr lang="en-GB" dirty="0">
                <a:solidFill>
                  <a:schemeClr val="tx1"/>
                </a:solidFill>
                <a:latin typeface="+mn-lt"/>
                <a:ea typeface="+mn-ea"/>
                <a:cs typeface="+mn-cs"/>
              </a:rPr>
              <a:t>, </a:t>
            </a:r>
            <a:r>
              <a:rPr lang="en-GB" dirty="0" err="1">
                <a:solidFill>
                  <a:schemeClr val="tx1"/>
                </a:solidFill>
                <a:latin typeface="+mn-lt"/>
                <a:ea typeface="+mn-ea"/>
                <a:cs typeface="+mn-cs"/>
              </a:rPr>
              <a:t>holistik</a:t>
            </a:r>
            <a:r>
              <a:rPr lang="en-GB" dirty="0">
                <a:solidFill>
                  <a:schemeClr val="tx1"/>
                </a:solidFill>
                <a:latin typeface="+mn-lt"/>
                <a:ea typeface="+mn-ea"/>
                <a:cs typeface="+mn-cs"/>
              </a:rPr>
              <a:t>, </a:t>
            </a:r>
            <a:r>
              <a:rPr lang="en-GB" dirty="0" err="1">
                <a:solidFill>
                  <a:schemeClr val="tx1"/>
                </a:solidFill>
                <a:latin typeface="+mn-lt"/>
                <a:ea typeface="+mn-ea"/>
                <a:cs typeface="+mn-cs"/>
              </a:rPr>
              <a:t>sistematik</a:t>
            </a:r>
            <a:r>
              <a:rPr lang="en-GB" dirty="0">
                <a:solidFill>
                  <a:schemeClr val="tx1"/>
                </a:solidFill>
                <a:latin typeface="+mn-lt"/>
                <a:ea typeface="+mn-ea"/>
                <a:cs typeface="+mn-cs"/>
              </a:rPr>
              <a:t>, </a:t>
            </a:r>
            <a:r>
              <a:rPr lang="en-GB" dirty="0" err="1">
                <a:solidFill>
                  <a:schemeClr val="tx1"/>
                </a:solidFill>
                <a:latin typeface="+mn-lt"/>
                <a:ea typeface="+mn-ea"/>
                <a:cs typeface="+mn-cs"/>
              </a:rPr>
              <a:t>bertanggungjawab</a:t>
            </a:r>
            <a:r>
              <a:rPr lang="en-GB" dirty="0">
                <a:solidFill>
                  <a:schemeClr val="tx1"/>
                </a:solidFill>
                <a:latin typeface="+mn-lt"/>
                <a:ea typeface="+mn-ea"/>
                <a:cs typeface="+mn-cs"/>
              </a:rPr>
              <a:t> </a:t>
            </a:r>
            <a:r>
              <a:rPr lang="en-GB" dirty="0" err="1">
                <a:solidFill>
                  <a:schemeClr val="tx1"/>
                </a:solidFill>
                <a:latin typeface="+mn-lt"/>
                <a:ea typeface="+mn-ea"/>
                <a:cs typeface="+mn-cs"/>
              </a:rPr>
              <a:t>dan</a:t>
            </a:r>
            <a:r>
              <a:rPr lang="en-GB" dirty="0">
                <a:solidFill>
                  <a:schemeClr val="tx1"/>
                </a:solidFill>
                <a:latin typeface="+mn-lt"/>
                <a:ea typeface="+mn-ea"/>
                <a:cs typeface="+mn-cs"/>
              </a:rPr>
              <a:t> </a:t>
            </a:r>
            <a:r>
              <a:rPr lang="en-GB" dirty="0" err="1">
                <a:solidFill>
                  <a:schemeClr val="tx1"/>
                </a:solidFill>
                <a:latin typeface="+mn-lt"/>
                <a:ea typeface="+mn-ea"/>
                <a:cs typeface="+mn-cs"/>
              </a:rPr>
              <a:t>berkelanjutan</a:t>
            </a:r>
            <a:r>
              <a:rPr lang="en-GB" dirty="0">
                <a:solidFill>
                  <a:schemeClr val="tx1"/>
                </a:solidFill>
                <a:latin typeface="+mn-lt"/>
                <a:ea typeface="+mn-ea"/>
                <a:cs typeface="+mn-cs"/>
              </a:rPr>
              <a:t> </a:t>
            </a:r>
            <a:r>
              <a:rPr lang="en-GB" dirty="0" err="1">
                <a:solidFill>
                  <a:schemeClr val="tx1"/>
                </a:solidFill>
                <a:latin typeface="+mn-lt"/>
                <a:ea typeface="+mn-ea"/>
                <a:cs typeface="+mn-cs"/>
              </a:rPr>
              <a:t>dengan</a:t>
            </a:r>
            <a:r>
              <a:rPr lang="en-GB" dirty="0">
                <a:solidFill>
                  <a:schemeClr val="tx1"/>
                </a:solidFill>
                <a:latin typeface="+mn-lt"/>
                <a:ea typeface="+mn-ea"/>
                <a:cs typeface="+mn-cs"/>
              </a:rPr>
              <a:t> </a:t>
            </a:r>
            <a:r>
              <a:rPr lang="en-GB" dirty="0" err="1">
                <a:solidFill>
                  <a:schemeClr val="tx1"/>
                </a:solidFill>
                <a:latin typeface="+mn-lt"/>
                <a:ea typeface="+mn-ea"/>
                <a:cs typeface="+mn-cs"/>
              </a:rPr>
              <a:t>melibatkan</a:t>
            </a:r>
            <a:r>
              <a:rPr lang="en-GB" dirty="0">
                <a:solidFill>
                  <a:schemeClr val="tx1"/>
                </a:solidFill>
                <a:latin typeface="+mn-lt"/>
                <a:ea typeface="+mn-ea"/>
                <a:cs typeface="+mn-cs"/>
              </a:rPr>
              <a:t> </a:t>
            </a:r>
            <a:r>
              <a:rPr lang="en-GB" dirty="0" err="1">
                <a:solidFill>
                  <a:schemeClr val="tx1"/>
                </a:solidFill>
                <a:latin typeface="+mn-lt"/>
                <a:ea typeface="+mn-ea"/>
                <a:cs typeface="+mn-cs"/>
              </a:rPr>
              <a:t>peran</a:t>
            </a:r>
            <a:r>
              <a:rPr lang="en-GB" dirty="0">
                <a:solidFill>
                  <a:schemeClr val="tx1"/>
                </a:solidFill>
                <a:latin typeface="+mn-lt"/>
                <a:ea typeface="+mn-ea"/>
                <a:cs typeface="+mn-cs"/>
              </a:rPr>
              <a:t> </a:t>
            </a:r>
            <a:r>
              <a:rPr lang="en-GB" dirty="0" err="1">
                <a:solidFill>
                  <a:schemeClr val="tx1"/>
                </a:solidFill>
                <a:latin typeface="+mn-lt"/>
                <a:ea typeface="+mn-ea"/>
                <a:cs typeface="+mn-cs"/>
              </a:rPr>
              <a:t>serta</a:t>
            </a:r>
            <a:r>
              <a:rPr lang="en-GB" dirty="0">
                <a:solidFill>
                  <a:schemeClr val="tx1"/>
                </a:solidFill>
                <a:latin typeface="+mn-lt"/>
                <a:ea typeface="+mn-ea"/>
                <a:cs typeface="+mn-cs"/>
              </a:rPr>
              <a:t> </a:t>
            </a:r>
            <a:r>
              <a:rPr lang="en-GB" dirty="0" err="1">
                <a:solidFill>
                  <a:schemeClr val="tx1"/>
                </a:solidFill>
                <a:latin typeface="+mn-lt"/>
                <a:ea typeface="+mn-ea"/>
                <a:cs typeface="+mn-cs"/>
              </a:rPr>
              <a:t>seluruh</a:t>
            </a:r>
            <a:r>
              <a:rPr lang="en-GB" dirty="0">
                <a:solidFill>
                  <a:schemeClr val="tx1"/>
                </a:solidFill>
                <a:latin typeface="+mn-lt"/>
                <a:ea typeface="+mn-ea"/>
                <a:cs typeface="+mn-cs"/>
              </a:rPr>
              <a:t> </a:t>
            </a:r>
            <a:r>
              <a:rPr lang="en-GB" dirty="0" err="1">
                <a:solidFill>
                  <a:schemeClr val="tx1"/>
                </a:solidFill>
                <a:latin typeface="+mn-lt"/>
                <a:ea typeface="+mn-ea"/>
                <a:cs typeface="+mn-cs"/>
              </a:rPr>
              <a:t>elemen</a:t>
            </a:r>
            <a:r>
              <a:rPr lang="en-GB" dirty="0">
                <a:solidFill>
                  <a:schemeClr val="tx1"/>
                </a:solidFill>
                <a:latin typeface="+mn-lt"/>
                <a:ea typeface="+mn-ea"/>
                <a:cs typeface="+mn-cs"/>
              </a:rPr>
              <a:t> </a:t>
            </a:r>
            <a:r>
              <a:rPr lang="en-GB" dirty="0" err="1">
                <a:solidFill>
                  <a:schemeClr val="tx1"/>
                </a:solidFill>
                <a:latin typeface="+mn-lt"/>
                <a:ea typeface="+mn-ea"/>
                <a:cs typeface="+mn-cs"/>
              </a:rPr>
              <a:t>warga</a:t>
            </a:r>
            <a:r>
              <a:rPr lang="en-GB" dirty="0">
                <a:solidFill>
                  <a:schemeClr val="tx1"/>
                </a:solidFill>
                <a:latin typeface="+mn-lt"/>
                <a:ea typeface="+mn-ea"/>
                <a:cs typeface="+mn-cs"/>
              </a:rPr>
              <a:t> </a:t>
            </a:r>
            <a:r>
              <a:rPr lang="en-GB" dirty="0" err="1">
                <a:solidFill>
                  <a:schemeClr val="tx1"/>
                </a:solidFill>
                <a:latin typeface="+mn-lt"/>
                <a:ea typeface="+mn-ea"/>
                <a:cs typeface="+mn-cs"/>
              </a:rPr>
              <a:t>bangsa</a:t>
            </a:r>
            <a:r>
              <a:rPr lang="en-GB" dirty="0">
                <a:solidFill>
                  <a:schemeClr val="tx1"/>
                </a:solidFill>
                <a:latin typeface="+mn-lt"/>
                <a:ea typeface="+mn-ea"/>
                <a:cs typeface="+mn-cs"/>
              </a:rPr>
              <a:t> </a:t>
            </a:r>
            <a:r>
              <a:rPr lang="en-GB" dirty="0" err="1">
                <a:solidFill>
                  <a:schemeClr val="tx1"/>
                </a:solidFill>
                <a:latin typeface="+mn-lt"/>
                <a:ea typeface="+mn-ea"/>
                <a:cs typeface="+mn-cs"/>
              </a:rPr>
              <a:t>dimaksud</a:t>
            </a:r>
            <a:r>
              <a:rPr lang="en-GB" dirty="0">
                <a:solidFill>
                  <a:schemeClr val="tx1"/>
                </a:solidFill>
                <a:latin typeface="+mn-lt"/>
                <a:ea typeface="+mn-ea"/>
                <a:cs typeface="+mn-cs"/>
              </a:rPr>
              <a: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1142984"/>
            <a:ext cx="7772400" cy="1143000"/>
          </a:xfrm>
        </p:spPr>
        <p:txBody>
          <a:bodyPr/>
          <a:lstStyle/>
          <a:p>
            <a:r>
              <a:rPr lang="en-GB" sz="2400" dirty="0" err="1" smtClean="0"/>
              <a:t>Secara</a:t>
            </a:r>
            <a:r>
              <a:rPr lang="en-GB" sz="2400" dirty="0" smtClean="0"/>
              <a:t> </a:t>
            </a:r>
            <a:r>
              <a:rPr lang="en-GB" sz="2400" dirty="0" err="1" smtClean="0"/>
              <a:t>lebih</a:t>
            </a:r>
            <a:r>
              <a:rPr lang="en-GB" sz="2400" dirty="0" smtClean="0"/>
              <a:t> </a:t>
            </a:r>
            <a:r>
              <a:rPr lang="en-GB" sz="2400" dirty="0" err="1" smtClean="0"/>
              <a:t>gamblang</a:t>
            </a:r>
            <a:r>
              <a:rPr lang="en-GB" sz="2400" dirty="0" smtClean="0"/>
              <a:t> </a:t>
            </a:r>
            <a:r>
              <a:rPr lang="en-GB" sz="2400" dirty="0" err="1" smtClean="0"/>
              <a:t>bahwa</a:t>
            </a:r>
            <a:r>
              <a:rPr lang="en-GB" sz="2400" dirty="0" smtClean="0"/>
              <a:t> </a:t>
            </a:r>
            <a:r>
              <a:rPr lang="en-GB" sz="2400" dirty="0" err="1" smtClean="0"/>
              <a:t>penerapan</a:t>
            </a:r>
            <a:r>
              <a:rPr lang="en-GB" sz="2400" dirty="0" smtClean="0"/>
              <a:t> </a:t>
            </a:r>
            <a:r>
              <a:rPr lang="en-GB" sz="2400" dirty="0" err="1" smtClean="0"/>
              <a:t>pembangunan</a:t>
            </a:r>
            <a:r>
              <a:rPr lang="en-GB" sz="2400" dirty="0" smtClean="0"/>
              <a:t> </a:t>
            </a:r>
            <a:r>
              <a:rPr lang="en-GB" sz="2400" dirty="0" err="1" smtClean="0"/>
              <a:t>melalui</a:t>
            </a:r>
            <a:r>
              <a:rPr lang="en-GB" sz="2400" dirty="0" smtClean="0"/>
              <a:t> </a:t>
            </a:r>
            <a:r>
              <a:rPr lang="en-GB" sz="2400" dirty="0" err="1" smtClean="0"/>
              <a:t>otonomi</a:t>
            </a:r>
            <a:r>
              <a:rPr lang="en-GB" sz="2400" dirty="0" smtClean="0"/>
              <a:t> </a:t>
            </a:r>
            <a:r>
              <a:rPr lang="en-GB" sz="2400" dirty="0" err="1" smtClean="0"/>
              <a:t>daerah</a:t>
            </a:r>
            <a:r>
              <a:rPr lang="en-GB" sz="2400" dirty="0" smtClean="0"/>
              <a:t> </a:t>
            </a:r>
            <a:r>
              <a:rPr lang="en-GB" sz="2400" dirty="0" err="1" smtClean="0"/>
              <a:t>sangatlah</a:t>
            </a:r>
            <a:r>
              <a:rPr lang="en-GB" sz="2400" dirty="0" smtClean="0"/>
              <a:t> </a:t>
            </a:r>
            <a:r>
              <a:rPr lang="en-GB" sz="2400" dirty="0" err="1" smtClean="0"/>
              <a:t>menekankan</a:t>
            </a:r>
            <a:r>
              <a:rPr lang="en-GB" sz="2400" dirty="0" smtClean="0"/>
              <a:t> </a:t>
            </a:r>
            <a:r>
              <a:rPr lang="en-GB" sz="2400" dirty="0" err="1" smtClean="0"/>
              <a:t>kepada</a:t>
            </a:r>
            <a:r>
              <a:rPr lang="en-GB" sz="2400" dirty="0" smtClean="0"/>
              <a:t> </a:t>
            </a:r>
            <a:r>
              <a:rPr lang="en-GB" sz="2400" dirty="0" err="1" smtClean="0"/>
              <a:t>kerjasama</a:t>
            </a:r>
            <a:r>
              <a:rPr lang="en-GB" sz="2400" dirty="0" smtClean="0"/>
              <a:t> </a:t>
            </a:r>
            <a:r>
              <a:rPr lang="en-GB" sz="2400" dirty="0" err="1" smtClean="0"/>
              <a:t>tiga</a:t>
            </a:r>
            <a:r>
              <a:rPr lang="en-GB" sz="2400" dirty="0" smtClean="0"/>
              <a:t> </a:t>
            </a:r>
            <a:r>
              <a:rPr lang="en-GB" sz="2400" dirty="0" err="1" smtClean="0"/>
              <a:t>pilar</a:t>
            </a:r>
            <a:r>
              <a:rPr lang="en-GB" sz="2400" dirty="0" smtClean="0"/>
              <a:t> </a:t>
            </a:r>
            <a:r>
              <a:rPr lang="en-GB" sz="2400" dirty="0" err="1" smtClean="0"/>
              <a:t>utama</a:t>
            </a:r>
            <a:r>
              <a:rPr lang="en-GB" sz="2400" dirty="0" smtClean="0"/>
              <a:t> </a:t>
            </a:r>
            <a:r>
              <a:rPr lang="en-GB" sz="2400" dirty="0" err="1" smtClean="0"/>
              <a:t>dalam</a:t>
            </a:r>
            <a:r>
              <a:rPr lang="en-GB" sz="2400" dirty="0" smtClean="0"/>
              <a:t> </a:t>
            </a:r>
            <a:r>
              <a:rPr lang="en-GB" sz="2400" dirty="0" err="1" smtClean="0"/>
              <a:t>pembangunan</a:t>
            </a:r>
            <a:r>
              <a:rPr lang="en-GB" sz="2400" dirty="0" smtClean="0"/>
              <a:t> </a:t>
            </a:r>
            <a:r>
              <a:rPr lang="en-GB" sz="2400" dirty="0" err="1" smtClean="0"/>
              <a:t>yaitu</a:t>
            </a:r>
            <a:r>
              <a:rPr lang="en-GB" sz="2400" dirty="0" smtClean="0"/>
              <a:t> : 1) </a:t>
            </a:r>
            <a:r>
              <a:rPr lang="en-GB" sz="2400" dirty="0" err="1" smtClean="0"/>
              <a:t>peranan</a:t>
            </a:r>
            <a:r>
              <a:rPr lang="en-GB" sz="2400" dirty="0" smtClean="0"/>
              <a:t> </a:t>
            </a:r>
            <a:r>
              <a:rPr lang="en-GB" sz="2400" dirty="0" err="1" smtClean="0"/>
              <a:t>pemerintah</a:t>
            </a:r>
            <a:r>
              <a:rPr lang="en-GB" sz="2400" dirty="0" smtClean="0"/>
              <a:t>; 2) </a:t>
            </a:r>
            <a:r>
              <a:rPr lang="en-GB" sz="2400" dirty="0" err="1" smtClean="0"/>
              <a:t>peranan</a:t>
            </a:r>
            <a:r>
              <a:rPr lang="en-GB" sz="2400" dirty="0" smtClean="0"/>
              <a:t> </a:t>
            </a:r>
            <a:r>
              <a:rPr lang="en-GB" sz="2400" dirty="0" err="1" smtClean="0"/>
              <a:t>swasta</a:t>
            </a:r>
            <a:r>
              <a:rPr lang="en-GB" sz="2400" dirty="0" smtClean="0"/>
              <a:t>; </a:t>
            </a:r>
            <a:r>
              <a:rPr lang="en-GB" sz="2400" dirty="0" err="1" smtClean="0"/>
              <a:t>dan</a:t>
            </a:r>
            <a:r>
              <a:rPr lang="en-GB" sz="2400" dirty="0" smtClean="0"/>
              <a:t> 3) </a:t>
            </a:r>
            <a:r>
              <a:rPr lang="en-GB" sz="2400" dirty="0" err="1" smtClean="0"/>
              <a:t>partisipasi</a:t>
            </a:r>
            <a:r>
              <a:rPr lang="en-GB" sz="2400" dirty="0" smtClean="0"/>
              <a:t> </a:t>
            </a:r>
            <a:r>
              <a:rPr lang="en-GB" sz="2400" dirty="0" err="1" smtClean="0"/>
              <a:t>masyarakat</a:t>
            </a:r>
            <a:r>
              <a:rPr lang="en-GB" sz="2400" dirty="0" smtClean="0"/>
              <a:t>.</a:t>
            </a:r>
            <a:r>
              <a:rPr lang="en-US" dirty="0" smtClean="0"/>
              <a:t/>
            </a:r>
            <a:br>
              <a:rPr lang="en-US" dirty="0" smtClean="0"/>
            </a:br>
            <a:endParaRPr lang="en-US" dirty="0"/>
          </a:p>
        </p:txBody>
      </p:sp>
      <p:sp>
        <p:nvSpPr>
          <p:cNvPr id="3" name="Rounded Rectangle 2"/>
          <p:cNvSpPr/>
          <p:nvPr/>
        </p:nvSpPr>
        <p:spPr bwMode="auto">
          <a:xfrm>
            <a:off x="1071538" y="3071810"/>
            <a:ext cx="2214578" cy="857256"/>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PERAN PEMERINTAH</a:t>
            </a:r>
            <a:endParaRPr kumimoji="0" lang="en-US" sz="2400" b="0" i="0" u="none" strike="noStrike" cap="none" normalizeH="0" baseline="0" dirty="0" smtClean="0">
              <a:ln>
                <a:noFill/>
              </a:ln>
              <a:solidFill>
                <a:schemeClr val="tx1"/>
              </a:solidFill>
              <a:effectLst/>
              <a:latin typeface="Times New Roman" charset="0"/>
            </a:endParaRPr>
          </a:p>
        </p:txBody>
      </p:sp>
      <p:sp>
        <p:nvSpPr>
          <p:cNvPr id="4" name="Rounded Rectangle 3"/>
          <p:cNvSpPr/>
          <p:nvPr/>
        </p:nvSpPr>
        <p:spPr bwMode="auto">
          <a:xfrm>
            <a:off x="5857884" y="3071810"/>
            <a:ext cx="1928826" cy="857256"/>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charset="0"/>
              </a:rPr>
              <a:t>PERAN SWASTA</a:t>
            </a:r>
          </a:p>
        </p:txBody>
      </p:sp>
      <p:sp>
        <p:nvSpPr>
          <p:cNvPr id="5" name="Rounded Rectangle 4"/>
          <p:cNvSpPr/>
          <p:nvPr/>
        </p:nvSpPr>
        <p:spPr bwMode="auto">
          <a:xfrm>
            <a:off x="3357554" y="4786322"/>
            <a:ext cx="2357454" cy="857256"/>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charset="0"/>
              </a:rPr>
              <a:t>PARTISIPASI</a:t>
            </a:r>
            <a:r>
              <a:rPr kumimoji="0" lang="en-US" sz="2400" b="0" i="0" u="none" strike="noStrike" cap="none" normalizeH="0" dirty="0" smtClean="0">
                <a:ln>
                  <a:noFill/>
                </a:ln>
                <a:solidFill>
                  <a:schemeClr val="tx1"/>
                </a:solidFill>
                <a:effectLst/>
                <a:latin typeface="Times New Roman" charset="0"/>
              </a:rPr>
              <a:t> MASYARAKAT</a:t>
            </a:r>
            <a:endParaRPr kumimoji="0" lang="en-US" sz="2400" b="0" i="0" u="none" strike="noStrike" cap="none" normalizeH="0" baseline="0" dirty="0" smtClean="0">
              <a:ln>
                <a:noFill/>
              </a:ln>
              <a:solidFill>
                <a:schemeClr val="tx1"/>
              </a:solidFill>
              <a:effectLst/>
              <a:latin typeface="Times New Roman" charset="0"/>
            </a:endParaRPr>
          </a:p>
        </p:txBody>
      </p:sp>
      <p:cxnSp>
        <p:nvCxnSpPr>
          <p:cNvPr id="7" name="Straight Connector 6"/>
          <p:cNvCxnSpPr>
            <a:stCxn id="3" idx="3"/>
            <a:endCxn id="4" idx="1"/>
          </p:cNvCxnSpPr>
          <p:nvPr/>
        </p:nvCxnSpPr>
        <p:spPr bwMode="auto">
          <a:xfrm>
            <a:off x="3286116" y="3500438"/>
            <a:ext cx="2571768" cy="1588"/>
          </a:xfrm>
          <a:prstGeom prst="line">
            <a:avLst/>
          </a:prstGeom>
          <a:solidFill>
            <a:schemeClr val="accent1"/>
          </a:solidFill>
          <a:ln w="57150" cap="flat" cmpd="sng" algn="ctr">
            <a:solidFill>
              <a:schemeClr val="tx1"/>
            </a:solidFill>
            <a:prstDash val="solid"/>
            <a:round/>
            <a:headEnd type="triangle" w="med" len="med"/>
            <a:tailEnd type="triangle" w="med" len="med"/>
          </a:ln>
          <a:effectLst/>
        </p:spPr>
      </p:cxnSp>
      <p:cxnSp>
        <p:nvCxnSpPr>
          <p:cNvPr id="9" name="Straight Connector 8"/>
          <p:cNvCxnSpPr>
            <a:stCxn id="3" idx="2"/>
            <a:endCxn id="5" idx="1"/>
          </p:cNvCxnSpPr>
          <p:nvPr/>
        </p:nvCxnSpPr>
        <p:spPr bwMode="auto">
          <a:xfrm rot="16200000" flipH="1">
            <a:off x="2125248" y="3982644"/>
            <a:ext cx="1285884" cy="1178727"/>
          </a:xfrm>
          <a:prstGeom prst="line">
            <a:avLst/>
          </a:prstGeom>
          <a:solidFill>
            <a:schemeClr val="accent1"/>
          </a:solidFill>
          <a:ln w="57150" cap="flat" cmpd="sng" algn="ctr">
            <a:solidFill>
              <a:schemeClr val="tx1"/>
            </a:solidFill>
            <a:prstDash val="solid"/>
            <a:round/>
            <a:headEnd type="triangle" w="med" len="med"/>
            <a:tailEnd type="triangle" w="med" len="med"/>
          </a:ln>
          <a:effectLst/>
        </p:spPr>
      </p:cxnSp>
      <p:cxnSp>
        <p:nvCxnSpPr>
          <p:cNvPr id="13" name="Straight Connector 12"/>
          <p:cNvCxnSpPr>
            <a:stCxn id="5" idx="3"/>
            <a:endCxn id="4" idx="2"/>
          </p:cNvCxnSpPr>
          <p:nvPr/>
        </p:nvCxnSpPr>
        <p:spPr bwMode="auto">
          <a:xfrm flipV="1">
            <a:off x="5715008" y="3929066"/>
            <a:ext cx="1107289" cy="1285884"/>
          </a:xfrm>
          <a:prstGeom prst="line">
            <a:avLst/>
          </a:prstGeom>
          <a:solidFill>
            <a:schemeClr val="accent1"/>
          </a:solidFill>
          <a:ln w="57150" cap="flat" cmpd="sng" algn="ctr">
            <a:solidFill>
              <a:schemeClr val="tx1"/>
            </a:solidFill>
            <a:prstDash val="solid"/>
            <a:round/>
            <a:headEnd type="triangle" w="med" len="med"/>
            <a:tailEnd type="triangle" w="med" len="med"/>
          </a:ln>
          <a:effectLst/>
        </p:spPr>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4822"/>
          </a:xfrm>
        </p:spPr>
        <p:txBody>
          <a:bodyPr/>
          <a:lstStyle/>
          <a:p>
            <a:r>
              <a:rPr lang="en-US" sz="2400" dirty="0" err="1" smtClean="0"/>
              <a:t>Penjelasan</a:t>
            </a:r>
            <a:r>
              <a:rPr lang="en-US" sz="2400" dirty="0" smtClean="0"/>
              <a:t>:</a:t>
            </a:r>
            <a:endParaRPr lang="en-US" sz="2400" dirty="0"/>
          </a:p>
        </p:txBody>
      </p:sp>
      <p:sp>
        <p:nvSpPr>
          <p:cNvPr id="3" name="Content Placeholder 2"/>
          <p:cNvSpPr>
            <a:spLocks noGrp="1"/>
          </p:cNvSpPr>
          <p:nvPr>
            <p:ph idx="1"/>
          </p:nvPr>
        </p:nvSpPr>
        <p:spPr>
          <a:xfrm>
            <a:off x="685800" y="1214422"/>
            <a:ext cx="7772400" cy="4881578"/>
          </a:xfrm>
        </p:spPr>
        <p:txBody>
          <a:bodyPr/>
          <a:lstStyle/>
          <a:p>
            <a:r>
              <a:rPr lang="en-GB" sz="2200" dirty="0" err="1" smtClean="0"/>
              <a:t>Peranan</a:t>
            </a:r>
            <a:r>
              <a:rPr lang="en-GB" sz="2200" dirty="0" smtClean="0"/>
              <a:t> </a:t>
            </a:r>
            <a:r>
              <a:rPr lang="en-GB" sz="2200" dirty="0" err="1" smtClean="0"/>
              <a:t>pemerintah</a:t>
            </a:r>
            <a:r>
              <a:rPr lang="en-GB" sz="2200" dirty="0" smtClean="0"/>
              <a:t>, </a:t>
            </a:r>
            <a:r>
              <a:rPr lang="en-GB" sz="2200" dirty="0" err="1" smtClean="0"/>
              <a:t>dalam</a:t>
            </a:r>
            <a:r>
              <a:rPr lang="en-GB" sz="2200" dirty="0" smtClean="0"/>
              <a:t> </a:t>
            </a:r>
            <a:r>
              <a:rPr lang="en-GB" sz="2200" dirty="0" err="1" smtClean="0"/>
              <a:t>hal</a:t>
            </a:r>
            <a:r>
              <a:rPr lang="en-GB" sz="2200" dirty="0" smtClean="0"/>
              <a:t> </a:t>
            </a:r>
            <a:r>
              <a:rPr lang="en-GB" sz="2200" dirty="0" err="1" smtClean="0"/>
              <a:t>ini</a:t>
            </a:r>
            <a:r>
              <a:rPr lang="en-GB" sz="2200" dirty="0" smtClean="0"/>
              <a:t> </a:t>
            </a:r>
            <a:r>
              <a:rPr lang="en-GB" sz="2200" dirty="0" err="1" smtClean="0"/>
              <a:t>pemerintah</a:t>
            </a:r>
            <a:r>
              <a:rPr lang="en-GB" sz="2200" dirty="0" smtClean="0"/>
              <a:t> </a:t>
            </a:r>
            <a:r>
              <a:rPr lang="en-GB" sz="2200" dirty="0" err="1" smtClean="0"/>
              <a:t>daerah</a:t>
            </a:r>
            <a:r>
              <a:rPr lang="en-GB" sz="2200" dirty="0" smtClean="0"/>
              <a:t> </a:t>
            </a:r>
            <a:r>
              <a:rPr lang="en-GB" sz="2200" dirty="0" err="1" smtClean="0"/>
              <a:t>berfungsi</a:t>
            </a:r>
            <a:r>
              <a:rPr lang="en-GB" sz="2200" dirty="0" smtClean="0"/>
              <a:t> </a:t>
            </a:r>
            <a:r>
              <a:rPr lang="en-GB" sz="2200" dirty="0" err="1" smtClean="0"/>
              <a:t>sebagai</a:t>
            </a:r>
            <a:r>
              <a:rPr lang="en-GB" sz="2200" dirty="0" smtClean="0"/>
              <a:t> </a:t>
            </a:r>
            <a:r>
              <a:rPr lang="en-GB" sz="2200" dirty="0" err="1" smtClean="0"/>
              <a:t>fasilitator</a:t>
            </a:r>
            <a:r>
              <a:rPr lang="en-GB" sz="2200" dirty="0" smtClean="0"/>
              <a:t>, regulator, mediator yang </a:t>
            </a:r>
            <a:r>
              <a:rPr lang="en-GB" sz="2200" dirty="0" err="1" smtClean="0"/>
              <a:t>mampu</a:t>
            </a:r>
            <a:r>
              <a:rPr lang="en-GB" sz="2200" dirty="0" smtClean="0"/>
              <a:t> </a:t>
            </a:r>
            <a:r>
              <a:rPr lang="en-GB" sz="2200" dirty="0" err="1" smtClean="0"/>
              <a:t>membuat</a:t>
            </a:r>
            <a:r>
              <a:rPr lang="en-GB" sz="2200" dirty="0" smtClean="0"/>
              <a:t> rule of the game yang </a:t>
            </a:r>
            <a:r>
              <a:rPr lang="en-GB" sz="2200" dirty="0" err="1" smtClean="0"/>
              <a:t>demokratis</a:t>
            </a:r>
            <a:r>
              <a:rPr lang="en-GB" sz="2200" dirty="0" smtClean="0"/>
              <a:t> yang </a:t>
            </a:r>
            <a:r>
              <a:rPr lang="en-GB" sz="2200" dirty="0" err="1" smtClean="0"/>
              <a:t>mampu</a:t>
            </a:r>
            <a:r>
              <a:rPr lang="en-GB" sz="2200" dirty="0" smtClean="0"/>
              <a:t> </a:t>
            </a:r>
            <a:r>
              <a:rPr lang="en-GB" sz="2200" dirty="0" err="1" smtClean="0"/>
              <a:t>menjamin</a:t>
            </a:r>
            <a:r>
              <a:rPr lang="en-GB" sz="2200" dirty="0" smtClean="0"/>
              <a:t> </a:t>
            </a:r>
            <a:r>
              <a:rPr lang="en-GB" sz="2200" dirty="0" err="1" smtClean="0"/>
              <a:t>dan</a:t>
            </a:r>
            <a:r>
              <a:rPr lang="en-GB" sz="2200" dirty="0" smtClean="0"/>
              <a:t> </a:t>
            </a:r>
            <a:r>
              <a:rPr lang="en-GB" sz="2200" dirty="0" err="1" smtClean="0"/>
              <a:t>memberikan</a:t>
            </a:r>
            <a:r>
              <a:rPr lang="en-GB" sz="2200" dirty="0" smtClean="0"/>
              <a:t> </a:t>
            </a:r>
            <a:r>
              <a:rPr lang="en-GB" sz="2200" dirty="0" err="1" smtClean="0"/>
              <a:t>peluang</a:t>
            </a:r>
            <a:r>
              <a:rPr lang="en-GB" sz="2200" dirty="0" smtClean="0"/>
              <a:t> </a:t>
            </a:r>
            <a:r>
              <a:rPr lang="en-GB" sz="2200" dirty="0" err="1" smtClean="0"/>
              <a:t>bagi</a:t>
            </a:r>
            <a:r>
              <a:rPr lang="en-GB" sz="2200" dirty="0" smtClean="0"/>
              <a:t> </a:t>
            </a:r>
            <a:r>
              <a:rPr lang="en-GB" sz="2200" dirty="0" err="1" smtClean="0"/>
              <a:t>keterlibatan</a:t>
            </a:r>
            <a:r>
              <a:rPr lang="en-GB" sz="2200" dirty="0" smtClean="0"/>
              <a:t> </a:t>
            </a:r>
            <a:r>
              <a:rPr lang="en-GB" sz="2200" dirty="0" err="1" smtClean="0"/>
              <a:t>masyarakat</a:t>
            </a:r>
            <a:r>
              <a:rPr lang="en-GB" sz="2200" dirty="0" smtClean="0"/>
              <a:t> </a:t>
            </a:r>
            <a:r>
              <a:rPr lang="en-GB" sz="2200" dirty="0" err="1" smtClean="0"/>
              <a:t>dan</a:t>
            </a:r>
            <a:r>
              <a:rPr lang="en-GB" sz="2200" dirty="0" smtClean="0"/>
              <a:t> </a:t>
            </a:r>
            <a:r>
              <a:rPr lang="en-GB" sz="2200" dirty="0" err="1" smtClean="0"/>
              <a:t>swasta</a:t>
            </a:r>
            <a:r>
              <a:rPr lang="en-GB" sz="2200" dirty="0" smtClean="0"/>
              <a:t> </a:t>
            </a:r>
            <a:r>
              <a:rPr lang="en-GB" sz="2200" dirty="0" err="1" smtClean="0"/>
              <a:t>di</a:t>
            </a:r>
            <a:r>
              <a:rPr lang="en-GB" sz="2200" dirty="0" smtClean="0"/>
              <a:t> </a:t>
            </a:r>
            <a:r>
              <a:rPr lang="en-GB" sz="2200" dirty="0" err="1" smtClean="0"/>
              <a:t>daerah</a:t>
            </a:r>
            <a:r>
              <a:rPr lang="en-GB" sz="2200" dirty="0" smtClean="0"/>
              <a:t>.</a:t>
            </a:r>
          </a:p>
          <a:p>
            <a:r>
              <a:rPr lang="en-GB" sz="2200" dirty="0" err="1" smtClean="0"/>
              <a:t>Peran</a:t>
            </a:r>
            <a:r>
              <a:rPr lang="en-GB" sz="2200" dirty="0" smtClean="0"/>
              <a:t> </a:t>
            </a:r>
            <a:r>
              <a:rPr lang="en-GB" sz="2200" dirty="0" err="1" smtClean="0"/>
              <a:t>swasta</a:t>
            </a:r>
            <a:r>
              <a:rPr lang="en-GB" sz="2200" dirty="0" smtClean="0"/>
              <a:t> </a:t>
            </a:r>
            <a:r>
              <a:rPr lang="en-GB" sz="2200" dirty="0" err="1" smtClean="0"/>
              <a:t>adalah</a:t>
            </a:r>
            <a:r>
              <a:rPr lang="en-GB" sz="2200" dirty="0" smtClean="0"/>
              <a:t> </a:t>
            </a:r>
            <a:r>
              <a:rPr lang="en-GB" sz="2200" dirty="0" err="1" smtClean="0"/>
              <a:t>lebih</a:t>
            </a:r>
            <a:r>
              <a:rPr lang="en-GB" sz="2200" dirty="0" smtClean="0"/>
              <a:t> </a:t>
            </a:r>
            <a:r>
              <a:rPr lang="en-GB" sz="2200" dirty="0" err="1" smtClean="0"/>
              <a:t>memposisikan</a:t>
            </a:r>
            <a:r>
              <a:rPr lang="en-GB" sz="2200" dirty="0" smtClean="0"/>
              <a:t> </a:t>
            </a:r>
            <a:r>
              <a:rPr lang="en-GB" sz="2200" dirty="0" err="1" smtClean="0"/>
              <a:t>diri</a:t>
            </a:r>
            <a:r>
              <a:rPr lang="en-GB" sz="2200" dirty="0" smtClean="0"/>
              <a:t> </a:t>
            </a:r>
            <a:r>
              <a:rPr lang="en-GB" sz="2200" dirty="0" err="1" smtClean="0"/>
              <a:t>sebagai</a:t>
            </a:r>
            <a:r>
              <a:rPr lang="en-GB" sz="2200" dirty="0" smtClean="0"/>
              <a:t> </a:t>
            </a:r>
            <a:r>
              <a:rPr lang="en-GB" sz="2200" dirty="0" err="1" smtClean="0"/>
              <a:t>fungsi</a:t>
            </a:r>
            <a:r>
              <a:rPr lang="en-GB" sz="2200" dirty="0" smtClean="0"/>
              <a:t> supporting </a:t>
            </a:r>
            <a:r>
              <a:rPr lang="en-GB" sz="2200" dirty="0" err="1" smtClean="0"/>
              <a:t>dalam</a:t>
            </a:r>
            <a:r>
              <a:rPr lang="en-GB" sz="2200" dirty="0" smtClean="0"/>
              <a:t> </a:t>
            </a:r>
            <a:r>
              <a:rPr lang="en-GB" sz="2200" dirty="0" err="1" smtClean="0"/>
              <a:t>bentuk</a:t>
            </a:r>
            <a:r>
              <a:rPr lang="en-GB" sz="2200" dirty="0" smtClean="0"/>
              <a:t> </a:t>
            </a:r>
            <a:r>
              <a:rPr lang="en-GB" sz="2200" dirty="0" err="1" smtClean="0"/>
              <a:t>investasi</a:t>
            </a:r>
            <a:r>
              <a:rPr lang="en-GB" sz="2200" dirty="0" smtClean="0"/>
              <a:t> </a:t>
            </a:r>
            <a:r>
              <a:rPr lang="en-GB" sz="2200" dirty="0" err="1" smtClean="0"/>
              <a:t>pembangunan</a:t>
            </a:r>
            <a:r>
              <a:rPr lang="en-GB" sz="2200" dirty="0" smtClean="0"/>
              <a:t>. </a:t>
            </a:r>
            <a:r>
              <a:rPr lang="en-GB" sz="2200" dirty="0" err="1" smtClean="0"/>
              <a:t>Pihak</a:t>
            </a:r>
            <a:r>
              <a:rPr lang="en-GB" sz="2200" dirty="0" smtClean="0"/>
              <a:t> </a:t>
            </a:r>
            <a:r>
              <a:rPr lang="en-GB" sz="2200" dirty="0" err="1" smtClean="0"/>
              <a:t>swasta</a:t>
            </a:r>
            <a:r>
              <a:rPr lang="en-GB" sz="2200" dirty="0" smtClean="0"/>
              <a:t> </a:t>
            </a:r>
            <a:r>
              <a:rPr lang="en-GB" sz="2200" dirty="0" err="1" smtClean="0"/>
              <a:t>dapat</a:t>
            </a:r>
            <a:r>
              <a:rPr lang="en-GB" sz="2200" dirty="0" smtClean="0"/>
              <a:t> </a:t>
            </a:r>
            <a:r>
              <a:rPr lang="en-GB" sz="2200" dirty="0" err="1" smtClean="0"/>
              <a:t>menyediakan</a:t>
            </a:r>
            <a:r>
              <a:rPr lang="en-GB" sz="2200" dirty="0" smtClean="0"/>
              <a:t> </a:t>
            </a:r>
            <a:r>
              <a:rPr lang="en-GB" sz="2200" dirty="0" err="1" smtClean="0"/>
              <a:t>sumber-sumber</a:t>
            </a:r>
            <a:r>
              <a:rPr lang="en-GB" sz="2200" dirty="0" smtClean="0"/>
              <a:t> </a:t>
            </a:r>
            <a:r>
              <a:rPr lang="en-GB" sz="2200" dirty="0" err="1" smtClean="0"/>
              <a:t>keuangan</a:t>
            </a:r>
            <a:r>
              <a:rPr lang="en-GB" sz="2200" dirty="0" smtClean="0"/>
              <a:t> </a:t>
            </a:r>
            <a:r>
              <a:rPr lang="en-GB" sz="2200" dirty="0" err="1" smtClean="0"/>
              <a:t>serta</a:t>
            </a:r>
            <a:r>
              <a:rPr lang="en-GB" sz="2200" dirty="0" smtClean="0"/>
              <a:t> </a:t>
            </a:r>
            <a:r>
              <a:rPr lang="en-GB" sz="2200" dirty="0" err="1" smtClean="0"/>
              <a:t>tenaga-tenaga</a:t>
            </a:r>
            <a:r>
              <a:rPr lang="en-GB" sz="2200" dirty="0" smtClean="0"/>
              <a:t> expert </a:t>
            </a:r>
            <a:r>
              <a:rPr lang="en-GB" sz="2200" dirty="0" err="1" smtClean="0"/>
              <a:t>dalam</a:t>
            </a:r>
            <a:r>
              <a:rPr lang="en-GB" sz="2200" dirty="0" smtClean="0"/>
              <a:t> </a:t>
            </a:r>
            <a:r>
              <a:rPr lang="en-GB" sz="2200" dirty="0" err="1" smtClean="0"/>
              <a:t>menunjang</a:t>
            </a:r>
            <a:r>
              <a:rPr lang="en-GB" sz="2200" dirty="0" smtClean="0"/>
              <a:t> </a:t>
            </a:r>
            <a:r>
              <a:rPr lang="en-GB" sz="2200" dirty="0" err="1" smtClean="0"/>
              <a:t>pembangunan</a:t>
            </a:r>
            <a:r>
              <a:rPr lang="en-GB" sz="2200" dirty="0" smtClean="0"/>
              <a:t> </a:t>
            </a:r>
            <a:r>
              <a:rPr lang="en-GB" sz="2200" dirty="0" err="1" smtClean="0"/>
              <a:t>di</a:t>
            </a:r>
            <a:r>
              <a:rPr lang="en-GB" sz="2200" dirty="0" smtClean="0"/>
              <a:t> </a:t>
            </a:r>
            <a:r>
              <a:rPr lang="en-GB" sz="2200" dirty="0" err="1" smtClean="0"/>
              <a:t>daerah</a:t>
            </a:r>
            <a:r>
              <a:rPr lang="en-GB" sz="2200" dirty="0" smtClean="0"/>
              <a:t>.</a:t>
            </a:r>
            <a:endParaRPr lang="en-US" sz="2200" dirty="0" smtClean="0"/>
          </a:p>
          <a:p>
            <a:r>
              <a:rPr lang="en-GB" sz="2200" dirty="0" err="1" smtClean="0"/>
              <a:t>Masyarakat</a:t>
            </a:r>
            <a:r>
              <a:rPr lang="en-GB" sz="2200" dirty="0" smtClean="0"/>
              <a:t> </a:t>
            </a:r>
            <a:r>
              <a:rPr lang="en-GB" sz="2200" dirty="0" err="1" smtClean="0"/>
              <a:t>sebagai</a:t>
            </a:r>
            <a:r>
              <a:rPr lang="en-GB" sz="2200" dirty="0" smtClean="0"/>
              <a:t> </a:t>
            </a:r>
            <a:r>
              <a:rPr lang="en-GB" sz="2200" dirty="0" err="1" smtClean="0"/>
              <a:t>inisiator</a:t>
            </a:r>
            <a:r>
              <a:rPr lang="en-GB" sz="2200" dirty="0" smtClean="0"/>
              <a:t> </a:t>
            </a:r>
            <a:r>
              <a:rPr lang="en-GB" sz="2200" dirty="0" err="1" smtClean="0"/>
              <a:t>pembangunan</a:t>
            </a:r>
            <a:r>
              <a:rPr lang="en-GB" sz="2200" dirty="0" smtClean="0"/>
              <a:t> </a:t>
            </a:r>
            <a:r>
              <a:rPr lang="en-GB" sz="2200" dirty="0" err="1" smtClean="0"/>
              <a:t>di</a:t>
            </a:r>
            <a:r>
              <a:rPr lang="en-GB" sz="2200" dirty="0" smtClean="0"/>
              <a:t> </a:t>
            </a:r>
            <a:r>
              <a:rPr lang="en-GB" sz="2200" dirty="0" err="1" smtClean="0"/>
              <a:t>daerah</a:t>
            </a:r>
            <a:r>
              <a:rPr lang="en-GB" sz="2200" dirty="0" smtClean="0"/>
              <a:t>, </a:t>
            </a:r>
            <a:r>
              <a:rPr lang="en-GB" sz="2200" dirty="0" err="1" smtClean="0"/>
              <a:t>sangatlah</a:t>
            </a:r>
            <a:r>
              <a:rPr lang="en-GB" sz="2200" dirty="0" smtClean="0"/>
              <a:t> </a:t>
            </a:r>
            <a:r>
              <a:rPr lang="en-GB" sz="2200" dirty="0" err="1" smtClean="0"/>
              <a:t>dituntut</a:t>
            </a:r>
            <a:r>
              <a:rPr lang="en-GB" sz="2200" dirty="0" smtClean="0"/>
              <a:t> </a:t>
            </a:r>
            <a:r>
              <a:rPr lang="en-GB" sz="2200" dirty="0" err="1" smtClean="0"/>
              <a:t>untuk</a:t>
            </a:r>
            <a:r>
              <a:rPr lang="en-GB" sz="2200" dirty="0" smtClean="0"/>
              <a:t> </a:t>
            </a:r>
            <a:r>
              <a:rPr lang="en-GB" sz="2200" dirty="0" err="1" smtClean="0"/>
              <a:t>memberdayakan</a:t>
            </a:r>
            <a:r>
              <a:rPr lang="en-GB" sz="2200" dirty="0" smtClean="0"/>
              <a:t> </a:t>
            </a:r>
            <a:r>
              <a:rPr lang="en-GB" sz="2200" dirty="0" err="1" smtClean="0"/>
              <a:t>dirinya</a:t>
            </a:r>
            <a:r>
              <a:rPr lang="en-GB" sz="2200" dirty="0" smtClean="0"/>
              <a:t> </a:t>
            </a:r>
            <a:r>
              <a:rPr lang="en-GB" sz="2200" dirty="0" err="1" smtClean="0"/>
              <a:t>melalui</a:t>
            </a:r>
            <a:r>
              <a:rPr lang="en-GB" sz="2200" dirty="0" smtClean="0"/>
              <a:t> </a:t>
            </a:r>
            <a:r>
              <a:rPr lang="en-GB" sz="2200" dirty="0" err="1" smtClean="0"/>
              <a:t>penguatan</a:t>
            </a:r>
            <a:r>
              <a:rPr lang="en-GB" sz="2200" dirty="0" smtClean="0"/>
              <a:t> </a:t>
            </a:r>
            <a:r>
              <a:rPr lang="en-GB" sz="2200" dirty="0" err="1" smtClean="0"/>
              <a:t>kelembagaan</a:t>
            </a:r>
            <a:r>
              <a:rPr lang="en-GB" sz="2200" dirty="0" smtClean="0"/>
              <a:t> yang </a:t>
            </a:r>
            <a:r>
              <a:rPr lang="en-GB" sz="2200" dirty="0" err="1" smtClean="0"/>
              <a:t>mampu</a:t>
            </a:r>
            <a:r>
              <a:rPr lang="en-GB" sz="2200" dirty="0" smtClean="0"/>
              <a:t> </a:t>
            </a:r>
            <a:r>
              <a:rPr lang="en-GB" sz="2200" dirty="0" err="1" smtClean="0"/>
              <a:t>mendesign</a:t>
            </a:r>
            <a:r>
              <a:rPr lang="en-GB" sz="2200" dirty="0" smtClean="0"/>
              <a:t>, </a:t>
            </a:r>
            <a:r>
              <a:rPr lang="en-GB" sz="2200" dirty="0" err="1" smtClean="0"/>
              <a:t>terlibat</a:t>
            </a:r>
            <a:r>
              <a:rPr lang="en-GB" sz="2200" dirty="0" smtClean="0"/>
              <a:t> </a:t>
            </a:r>
            <a:r>
              <a:rPr lang="en-GB" sz="2200" dirty="0" err="1" smtClean="0"/>
              <a:t>aktif</a:t>
            </a:r>
            <a:r>
              <a:rPr lang="en-GB" sz="2200" dirty="0" smtClean="0"/>
              <a:t> </a:t>
            </a:r>
            <a:r>
              <a:rPr lang="en-GB" sz="2200" dirty="0" err="1" smtClean="0"/>
              <a:t>dalam</a:t>
            </a:r>
            <a:r>
              <a:rPr lang="en-GB" sz="2200" dirty="0" smtClean="0"/>
              <a:t> </a:t>
            </a:r>
            <a:r>
              <a:rPr lang="en-GB" sz="2200" dirty="0" err="1" smtClean="0"/>
              <a:t>pembangunan</a:t>
            </a:r>
            <a:r>
              <a:rPr lang="en-GB" sz="2200" dirty="0" smtClean="0"/>
              <a:t>, </a:t>
            </a:r>
            <a:r>
              <a:rPr lang="en-GB" sz="2200" dirty="0" err="1" smtClean="0"/>
              <a:t>serta</a:t>
            </a:r>
            <a:r>
              <a:rPr lang="en-GB" sz="2200" dirty="0" smtClean="0"/>
              <a:t> </a:t>
            </a:r>
            <a:r>
              <a:rPr lang="en-GB" sz="2200" dirty="0" err="1" smtClean="0"/>
              <a:t>mengevaluasi</a:t>
            </a:r>
            <a:r>
              <a:rPr lang="en-GB" sz="2200" dirty="0" smtClean="0"/>
              <a:t> </a:t>
            </a:r>
            <a:r>
              <a:rPr lang="en-GB" sz="2200" dirty="0" err="1" smtClean="0"/>
              <a:t>hasil-hasil</a:t>
            </a:r>
            <a:r>
              <a:rPr lang="en-GB" sz="2200" dirty="0" smtClean="0"/>
              <a:t> yang </a:t>
            </a:r>
            <a:r>
              <a:rPr lang="en-GB" sz="2200" dirty="0" err="1" smtClean="0"/>
              <a:t>dicapai</a:t>
            </a:r>
            <a:r>
              <a:rPr lang="en-GB" sz="2200" dirty="0" smtClean="0"/>
              <a:t> </a:t>
            </a:r>
            <a:r>
              <a:rPr lang="en-GB" sz="2200" dirty="0" err="1" smtClean="0"/>
              <a:t>dari</a:t>
            </a:r>
            <a:r>
              <a:rPr lang="en-GB" sz="2200" dirty="0" smtClean="0"/>
              <a:t> </a:t>
            </a:r>
            <a:r>
              <a:rPr lang="en-GB" sz="2200" dirty="0" err="1" smtClean="0"/>
              <a:t>pembangunan</a:t>
            </a:r>
            <a:r>
              <a:rPr lang="en-GB" sz="2200" dirty="0" smtClean="0"/>
              <a:t> </a:t>
            </a:r>
            <a:r>
              <a:rPr lang="en-GB" sz="2200" dirty="0" err="1" smtClean="0"/>
              <a:t>di</a:t>
            </a:r>
            <a:r>
              <a:rPr lang="en-GB" sz="2200" dirty="0" smtClean="0"/>
              <a:t> </a:t>
            </a:r>
            <a:r>
              <a:rPr lang="en-GB" sz="2200" dirty="0" err="1" smtClean="0"/>
              <a:t>daerah</a:t>
            </a:r>
            <a:r>
              <a:rPr lang="en-GB" sz="2200" dirty="0" smtClean="0"/>
              <a:t>.</a:t>
            </a:r>
            <a:endParaRPr lang="en-US" sz="2200" dirty="0" smtClean="0"/>
          </a:p>
          <a:p>
            <a:endParaRPr lang="en-US" sz="2200"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928934"/>
            <a:ext cx="7772400" cy="1143000"/>
          </a:xfrm>
        </p:spPr>
        <p:txBody>
          <a:bodyPr/>
          <a:lstStyle/>
          <a:p>
            <a:pPr algn="ctr"/>
            <a:r>
              <a:rPr lang="en-US" sz="8000" dirty="0" smtClean="0">
                <a:latin typeface="Informal Roman" pitchFamily="66" charset="0"/>
              </a:rPr>
              <a:t>TERIMA KASIH</a:t>
            </a:r>
            <a:endParaRPr lang="en-US" sz="8000" dirty="0">
              <a:latin typeface="Informal Roman"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err="1" smtClean="0"/>
              <a:t>lanjutan</a:t>
            </a:r>
            <a:endParaRPr lang="en-US" sz="1600" dirty="0"/>
          </a:p>
        </p:txBody>
      </p:sp>
      <p:sp>
        <p:nvSpPr>
          <p:cNvPr id="3" name="Content Placeholder 2"/>
          <p:cNvSpPr>
            <a:spLocks noGrp="1"/>
          </p:cNvSpPr>
          <p:nvPr>
            <p:ph idx="1"/>
          </p:nvPr>
        </p:nvSpPr>
        <p:spPr/>
        <p:txBody>
          <a:bodyPr/>
          <a:lstStyle/>
          <a:p>
            <a:r>
              <a:rPr lang="en-GB" sz="2800" dirty="0" err="1">
                <a:solidFill>
                  <a:schemeClr val="tx1"/>
                </a:solidFill>
                <a:latin typeface="+mn-lt"/>
                <a:ea typeface="+mn-ea"/>
                <a:cs typeface="+mn-cs"/>
              </a:rPr>
              <a:t>Sinergitas</a:t>
            </a:r>
            <a:r>
              <a:rPr lang="en-GB" sz="2800" dirty="0">
                <a:solidFill>
                  <a:schemeClr val="tx1"/>
                </a:solidFill>
                <a:latin typeface="+mn-lt"/>
                <a:ea typeface="+mn-ea"/>
                <a:cs typeface="+mn-cs"/>
              </a:rPr>
              <a:t> yang </a:t>
            </a:r>
            <a:r>
              <a:rPr lang="en-GB" sz="2800" dirty="0" err="1">
                <a:solidFill>
                  <a:schemeClr val="tx1"/>
                </a:solidFill>
                <a:latin typeface="+mn-lt"/>
                <a:ea typeface="+mn-ea"/>
                <a:cs typeface="+mn-cs"/>
              </a:rPr>
              <a:t>tinggi</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antara</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pemerintah</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sektor</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privat</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dan</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masyarakat</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menjadi</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daktor</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kunci</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keberhasilan</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pencapaian</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tujuan</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pembangunan</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suatu</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bangsa</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pada</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zamannya</a:t>
            </a:r>
            <a:r>
              <a:rPr lang="en-GB" sz="2800" dirty="0">
                <a:solidFill>
                  <a:schemeClr val="tx1"/>
                </a:solidFill>
                <a:latin typeface="+mn-lt"/>
                <a:ea typeface="+mn-ea"/>
                <a:cs typeface="+mn-cs"/>
              </a:rPr>
              <a:t>.</a:t>
            </a:r>
            <a:endParaRPr lang="en-US" sz="2800" dirty="0">
              <a:solidFill>
                <a:schemeClr val="tx1"/>
              </a:solidFill>
              <a:latin typeface="+mn-lt"/>
              <a:ea typeface="+mn-ea"/>
              <a:cs typeface="+mn-cs"/>
            </a:endParaRPr>
          </a:p>
          <a:p>
            <a:r>
              <a:rPr lang="en-GB" sz="2800" dirty="0">
                <a:solidFill>
                  <a:schemeClr val="tx1"/>
                </a:solidFill>
                <a:latin typeface="+mn-lt"/>
                <a:ea typeface="+mn-ea"/>
                <a:cs typeface="+mn-cs"/>
              </a:rPr>
              <a:t>Era </a:t>
            </a:r>
            <a:r>
              <a:rPr lang="en-GB" sz="2800" dirty="0" err="1">
                <a:solidFill>
                  <a:schemeClr val="tx1"/>
                </a:solidFill>
                <a:latin typeface="+mn-lt"/>
                <a:ea typeface="+mn-ea"/>
                <a:cs typeface="+mn-cs"/>
              </a:rPr>
              <a:t>otonomi</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daerah</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sekarang</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ini</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tentunya</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menjadi</a:t>
            </a:r>
            <a:r>
              <a:rPr lang="en-GB" sz="2800" dirty="0">
                <a:solidFill>
                  <a:schemeClr val="tx1"/>
                </a:solidFill>
                <a:latin typeface="+mn-lt"/>
                <a:ea typeface="+mn-ea"/>
                <a:cs typeface="+mn-cs"/>
              </a:rPr>
              <a:t> momentum </a:t>
            </a:r>
            <a:r>
              <a:rPr lang="en-GB" sz="2800" dirty="0" err="1">
                <a:solidFill>
                  <a:schemeClr val="tx1"/>
                </a:solidFill>
                <a:latin typeface="+mn-lt"/>
                <a:ea typeface="+mn-ea"/>
                <a:cs typeface="+mn-cs"/>
              </a:rPr>
              <a:t>pemberdayaan</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masyarakat</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lokal</a:t>
            </a:r>
            <a:r>
              <a:rPr lang="en-GB" sz="2800" dirty="0">
                <a:solidFill>
                  <a:schemeClr val="tx1"/>
                </a:solidFill>
                <a:latin typeface="+mn-lt"/>
                <a:ea typeface="+mn-ea"/>
                <a:cs typeface="+mn-cs"/>
              </a:rPr>
              <a:t>, yang </a:t>
            </a:r>
            <a:r>
              <a:rPr lang="en-GB" sz="2800" dirty="0" err="1">
                <a:solidFill>
                  <a:schemeClr val="tx1"/>
                </a:solidFill>
                <a:latin typeface="+mn-lt"/>
                <a:ea typeface="+mn-ea"/>
                <a:cs typeface="+mn-cs"/>
              </a:rPr>
              <a:t>mana</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selama</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masa</a:t>
            </a:r>
            <a:r>
              <a:rPr lang="en-GB" sz="2800" dirty="0">
                <a:solidFill>
                  <a:schemeClr val="tx1"/>
                </a:solidFill>
                <a:latin typeface="+mn-lt"/>
                <a:ea typeface="+mn-ea"/>
                <a:cs typeface="+mn-cs"/>
              </a:rPr>
              <a:t> era </a:t>
            </a:r>
            <a:r>
              <a:rPr lang="en-GB" sz="2800" dirty="0" err="1">
                <a:solidFill>
                  <a:schemeClr val="tx1"/>
                </a:solidFill>
                <a:latin typeface="+mn-lt"/>
                <a:ea typeface="+mn-ea"/>
                <a:cs typeface="+mn-cs"/>
              </a:rPr>
              <a:t>senteralisasi</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ternyata</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belum</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menciptakan</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masyarakat</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daerah</a:t>
            </a:r>
            <a:r>
              <a:rPr lang="en-GB" sz="2800" dirty="0">
                <a:solidFill>
                  <a:schemeClr val="tx1"/>
                </a:solidFill>
                <a:latin typeface="+mn-lt"/>
                <a:ea typeface="+mn-ea"/>
                <a:cs typeface="+mn-cs"/>
              </a:rPr>
              <a:t> yang </a:t>
            </a:r>
            <a:r>
              <a:rPr lang="en-GB" sz="2800" dirty="0" err="1">
                <a:solidFill>
                  <a:schemeClr val="tx1"/>
                </a:solidFill>
                <a:latin typeface="+mn-lt"/>
                <a:ea typeface="+mn-ea"/>
                <a:cs typeface="+mn-cs"/>
              </a:rPr>
              <a:t>lebih</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berdaya</a:t>
            </a:r>
            <a:r>
              <a:rPr lang="en-GB" sz="2800" dirty="0">
                <a:solidFill>
                  <a:schemeClr val="tx1"/>
                </a:solidFill>
                <a:latin typeface="+mn-lt"/>
                <a:ea typeface="+mn-ea"/>
                <a:cs typeface="+mn-cs"/>
              </a:rPr>
              <a:t>. </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err="1" smtClean="0"/>
              <a:t>lanjutan</a:t>
            </a:r>
            <a:endParaRPr lang="en-US" sz="1600" dirty="0"/>
          </a:p>
        </p:txBody>
      </p:sp>
      <p:sp>
        <p:nvSpPr>
          <p:cNvPr id="3" name="Content Placeholder 2"/>
          <p:cNvSpPr>
            <a:spLocks noGrp="1"/>
          </p:cNvSpPr>
          <p:nvPr>
            <p:ph idx="1"/>
          </p:nvPr>
        </p:nvSpPr>
        <p:spPr/>
        <p:txBody>
          <a:bodyPr/>
          <a:lstStyle/>
          <a:p>
            <a:r>
              <a:rPr lang="en-GB" sz="2800" dirty="0" err="1">
                <a:solidFill>
                  <a:schemeClr val="tx1"/>
                </a:solidFill>
                <a:latin typeface="+mn-lt"/>
                <a:ea typeface="+mn-ea"/>
                <a:cs typeface="+mn-cs"/>
              </a:rPr>
              <a:t>Otonomi</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daerah</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saat</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ini</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sangat</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menjamin</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masyarakat</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di</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daerah</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untuk</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memberdayakan</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dirinya</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Masyarakat</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di</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daerah</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sangat</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mengerti</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memahami</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dan</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merasakan</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kebutuhan</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lokal</a:t>
            </a:r>
            <a:r>
              <a:rPr lang="en-GB" sz="2800" dirty="0">
                <a:solidFill>
                  <a:schemeClr val="tx1"/>
                </a:solidFill>
                <a:latin typeface="+mn-lt"/>
                <a:ea typeface="+mn-ea"/>
                <a:cs typeface="+mn-cs"/>
              </a:rPr>
              <a:t> yang </a:t>
            </a:r>
            <a:r>
              <a:rPr lang="en-GB" sz="2800" dirty="0" err="1">
                <a:solidFill>
                  <a:schemeClr val="tx1"/>
                </a:solidFill>
                <a:latin typeface="+mn-lt"/>
                <a:ea typeface="+mn-ea"/>
                <a:cs typeface="+mn-cs"/>
              </a:rPr>
              <a:t>diinginkan</a:t>
            </a:r>
            <a:r>
              <a:rPr lang="en-GB" sz="2800" dirty="0">
                <a:solidFill>
                  <a:schemeClr val="tx1"/>
                </a:solidFill>
                <a:latin typeface="+mn-lt"/>
                <a:ea typeface="+mn-ea"/>
                <a:cs typeface="+mn-cs"/>
              </a:rPr>
              <a:t>. </a:t>
            </a:r>
            <a:endParaRPr lang="en-GB" sz="2800" dirty="0" smtClean="0">
              <a:solidFill>
                <a:schemeClr val="tx1"/>
              </a:solidFill>
              <a:latin typeface="+mn-lt"/>
              <a:ea typeface="+mn-ea"/>
              <a:cs typeface="+mn-cs"/>
            </a:endParaRPr>
          </a:p>
          <a:p>
            <a:r>
              <a:rPr lang="en-GB" sz="2800" dirty="0" err="1">
                <a:solidFill>
                  <a:schemeClr val="tx1"/>
                </a:solidFill>
                <a:latin typeface="+mn-lt"/>
                <a:ea typeface="+mn-ea"/>
                <a:cs typeface="+mn-cs"/>
              </a:rPr>
              <a:t>Dengan</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demikian</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mulai</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dari</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proses</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formulasi</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kebijakan</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tahap</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implementasi</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kebijakan</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sampai</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dengan</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tahap</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evaluasi</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kebijakan</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pembangunan</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di</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daerah</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sangatlah</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ditentukan</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oleh</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sejauhmana</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masyarakat</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di</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daerah</a:t>
            </a:r>
            <a:r>
              <a:rPr lang="en-GB" sz="2800" dirty="0">
                <a:solidFill>
                  <a:schemeClr val="tx1"/>
                </a:solidFill>
                <a:latin typeface="+mn-lt"/>
                <a:ea typeface="+mn-ea"/>
                <a:cs typeface="+mn-cs"/>
              </a:rPr>
              <a:t> </a:t>
            </a:r>
            <a:r>
              <a:rPr lang="en-GB" sz="2800" dirty="0" err="1">
                <a:solidFill>
                  <a:schemeClr val="tx1"/>
                </a:solidFill>
                <a:latin typeface="+mn-lt"/>
                <a:ea typeface="+mn-ea"/>
                <a:cs typeface="+mn-cs"/>
              </a:rPr>
              <a:t>tersebut</a:t>
            </a:r>
            <a:r>
              <a:rPr lang="en-GB" sz="2800" dirty="0">
                <a:solidFill>
                  <a:schemeClr val="tx1"/>
                </a:solidFill>
                <a:latin typeface="+mn-lt"/>
                <a:ea typeface="+mn-ea"/>
                <a:cs typeface="+mn-cs"/>
              </a:rPr>
              <a:t>.</a:t>
            </a:r>
            <a:endParaRPr lang="en-US" sz="2800" dirty="0">
              <a:solidFill>
                <a:schemeClr val="tx1"/>
              </a:solidFill>
              <a:latin typeface="+mn-lt"/>
              <a:ea typeface="+mn-ea"/>
              <a:cs typeface="+mn-cs"/>
            </a:endParaRP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err="1" smtClean="0"/>
              <a:t>lanjutan</a:t>
            </a:r>
            <a:endParaRPr lang="en-US" sz="1600" dirty="0"/>
          </a:p>
        </p:txBody>
      </p:sp>
      <p:sp>
        <p:nvSpPr>
          <p:cNvPr id="3" name="Content Placeholder 2"/>
          <p:cNvSpPr>
            <a:spLocks noGrp="1"/>
          </p:cNvSpPr>
          <p:nvPr>
            <p:ph idx="1"/>
          </p:nvPr>
        </p:nvSpPr>
        <p:spPr/>
        <p:txBody>
          <a:bodyPr/>
          <a:lstStyle/>
          <a:p>
            <a:r>
              <a:rPr lang="en-GB" sz="2500" dirty="0" err="1">
                <a:solidFill>
                  <a:schemeClr val="tx1"/>
                </a:solidFill>
                <a:latin typeface="+mn-lt"/>
                <a:ea typeface="+mn-ea"/>
                <a:cs typeface="+mn-cs"/>
              </a:rPr>
              <a:t>Kekayaan</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sumber</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daya</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alam</a:t>
            </a:r>
            <a:r>
              <a:rPr lang="en-GB" sz="2500" dirty="0">
                <a:solidFill>
                  <a:schemeClr val="tx1"/>
                </a:solidFill>
                <a:latin typeface="+mn-lt"/>
                <a:ea typeface="+mn-ea"/>
                <a:cs typeface="+mn-cs"/>
              </a:rPr>
              <a:t> yang </a:t>
            </a:r>
            <a:r>
              <a:rPr lang="en-GB" sz="2500" dirty="0" err="1">
                <a:solidFill>
                  <a:schemeClr val="tx1"/>
                </a:solidFill>
                <a:latin typeface="+mn-lt"/>
                <a:ea typeface="+mn-ea"/>
                <a:cs typeface="+mn-cs"/>
              </a:rPr>
              <a:t>ada</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di</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daerah</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bukan</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merupakan</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faktor</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utama</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keberhasilan</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pelaksanaan</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otonomi</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daerah</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Faktor</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utama</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tersebut</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tidak</a:t>
            </a:r>
            <a:r>
              <a:rPr lang="en-GB" sz="2500" dirty="0">
                <a:solidFill>
                  <a:schemeClr val="tx1"/>
                </a:solidFill>
                <a:latin typeface="+mn-lt"/>
                <a:ea typeface="+mn-ea"/>
                <a:cs typeface="+mn-cs"/>
              </a:rPr>
              <a:t> lain </a:t>
            </a:r>
            <a:r>
              <a:rPr lang="en-GB" sz="2500" dirty="0" err="1">
                <a:solidFill>
                  <a:schemeClr val="tx1"/>
                </a:solidFill>
                <a:latin typeface="+mn-lt"/>
                <a:ea typeface="+mn-ea"/>
                <a:cs typeface="+mn-cs"/>
              </a:rPr>
              <a:t>adalah</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keberdayaan</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sumber</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daya</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manusianya</a:t>
            </a:r>
            <a:r>
              <a:rPr lang="en-GB" sz="2500" dirty="0">
                <a:solidFill>
                  <a:schemeClr val="tx1"/>
                </a:solidFill>
                <a:latin typeface="+mn-lt"/>
                <a:ea typeface="+mn-ea"/>
                <a:cs typeface="+mn-cs"/>
              </a:rPr>
              <a:t>. </a:t>
            </a:r>
            <a:endParaRPr lang="en-GB" sz="2500" dirty="0" smtClean="0">
              <a:solidFill>
                <a:schemeClr val="tx1"/>
              </a:solidFill>
              <a:latin typeface="+mn-lt"/>
              <a:ea typeface="+mn-ea"/>
              <a:cs typeface="+mn-cs"/>
            </a:endParaRPr>
          </a:p>
          <a:p>
            <a:r>
              <a:rPr lang="en-GB" sz="2500" dirty="0" err="1">
                <a:solidFill>
                  <a:schemeClr val="tx1"/>
                </a:solidFill>
                <a:latin typeface="+mn-lt"/>
                <a:ea typeface="+mn-ea"/>
                <a:cs typeface="+mn-cs"/>
              </a:rPr>
              <a:t>Melalui</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keberdayaan</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masyarakat</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di</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daerah</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masyarakat</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sangat</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mengetahui</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kemana</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pembangunan</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daerah</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itu</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akan</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diarahkan</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serta</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masyarakat</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juga</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tahu</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bagaimana</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melaksanakan</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dan</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mencapai</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tujuan</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pembangunan</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daerahnya</a:t>
            </a:r>
            <a:r>
              <a:rPr lang="en-GB" sz="2500" dirty="0">
                <a:solidFill>
                  <a:schemeClr val="tx1"/>
                </a:solidFill>
                <a:latin typeface="+mn-lt"/>
                <a:ea typeface="+mn-ea"/>
                <a:cs typeface="+mn-cs"/>
              </a:rPr>
              <a:t> </a:t>
            </a:r>
            <a:r>
              <a:rPr lang="en-GB" sz="2500" dirty="0" err="1">
                <a:solidFill>
                  <a:schemeClr val="tx1"/>
                </a:solidFill>
                <a:latin typeface="+mn-lt"/>
                <a:ea typeface="+mn-ea"/>
                <a:cs typeface="+mn-cs"/>
              </a:rPr>
              <a:t>tersebut</a:t>
            </a:r>
            <a:r>
              <a:rPr lang="en-GB" sz="2500" dirty="0">
                <a:solidFill>
                  <a:schemeClr val="tx1"/>
                </a:solidFill>
                <a:latin typeface="+mn-lt"/>
                <a:ea typeface="+mn-ea"/>
                <a:cs typeface="+mn-cs"/>
              </a:rPr>
              <a:t>.</a:t>
            </a:r>
            <a:endParaRPr lang="en-US" sz="2500" dirty="0">
              <a:solidFill>
                <a:schemeClr val="tx1"/>
              </a:solidFill>
              <a:latin typeface="+mn-lt"/>
              <a:ea typeface="+mn-ea"/>
              <a:cs typeface="+mn-cs"/>
            </a:endParaRP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err="1" smtClean="0"/>
              <a:t>lanjutan</a:t>
            </a:r>
            <a:endParaRPr lang="en-US" sz="1600" dirty="0"/>
          </a:p>
        </p:txBody>
      </p:sp>
      <p:sp>
        <p:nvSpPr>
          <p:cNvPr id="3" name="Content Placeholder 2"/>
          <p:cNvSpPr>
            <a:spLocks noGrp="1"/>
          </p:cNvSpPr>
          <p:nvPr>
            <p:ph idx="1"/>
          </p:nvPr>
        </p:nvSpPr>
        <p:spPr/>
        <p:txBody>
          <a:bodyPr/>
          <a:lstStyle/>
          <a:p>
            <a:r>
              <a:rPr lang="en-GB" sz="2300" dirty="0" err="1" smtClean="0"/>
              <a:t>Dengan</a:t>
            </a:r>
            <a:r>
              <a:rPr lang="en-GB" sz="2300" dirty="0" smtClean="0"/>
              <a:t> </a:t>
            </a:r>
            <a:r>
              <a:rPr lang="en-GB" sz="2300" dirty="0" err="1" smtClean="0"/>
              <a:t>demikian</a:t>
            </a:r>
            <a:r>
              <a:rPr lang="en-GB" sz="2300" dirty="0" smtClean="0"/>
              <a:t> </a:t>
            </a:r>
            <a:r>
              <a:rPr lang="en-GB" sz="2300" dirty="0" err="1" smtClean="0"/>
              <a:t>dalam</a:t>
            </a:r>
            <a:r>
              <a:rPr lang="en-GB" sz="2300" dirty="0" smtClean="0"/>
              <a:t> </a:t>
            </a:r>
            <a:r>
              <a:rPr lang="en-GB" sz="2300" dirty="0" err="1" smtClean="0"/>
              <a:t>praktek</a:t>
            </a:r>
            <a:r>
              <a:rPr lang="en-GB" sz="2300" dirty="0" smtClean="0"/>
              <a:t> </a:t>
            </a:r>
            <a:r>
              <a:rPr lang="en-GB" sz="2300" dirty="0" err="1" smtClean="0"/>
              <a:t>otonomi</a:t>
            </a:r>
            <a:r>
              <a:rPr lang="en-GB" sz="2300" dirty="0" smtClean="0"/>
              <a:t> </a:t>
            </a:r>
            <a:r>
              <a:rPr lang="en-GB" sz="2300" dirty="0" err="1" smtClean="0"/>
              <a:t>daerah</a:t>
            </a:r>
            <a:r>
              <a:rPr lang="en-GB" sz="2300" dirty="0" smtClean="0"/>
              <a:t>, </a:t>
            </a:r>
            <a:r>
              <a:rPr lang="en-GB" sz="2300" dirty="0" err="1" smtClean="0"/>
              <a:t>pada</a:t>
            </a:r>
            <a:r>
              <a:rPr lang="en-GB" sz="2300" dirty="0" smtClean="0"/>
              <a:t> </a:t>
            </a:r>
            <a:r>
              <a:rPr lang="en-GB" sz="2300" dirty="0" err="1" smtClean="0"/>
              <a:t>dasarnya</a:t>
            </a:r>
            <a:r>
              <a:rPr lang="en-GB" sz="2300" dirty="0" smtClean="0"/>
              <a:t> </a:t>
            </a:r>
            <a:r>
              <a:rPr lang="en-GB" sz="2300" dirty="0" err="1" smtClean="0"/>
              <a:t>tidak</a:t>
            </a:r>
            <a:r>
              <a:rPr lang="en-GB" sz="2300" dirty="0" smtClean="0"/>
              <a:t> </a:t>
            </a:r>
            <a:r>
              <a:rPr lang="en-GB" sz="2300" dirty="0" err="1" smtClean="0"/>
              <a:t>hanya</a:t>
            </a:r>
            <a:r>
              <a:rPr lang="en-GB" sz="2300" dirty="0" smtClean="0"/>
              <a:t> </a:t>
            </a:r>
            <a:r>
              <a:rPr lang="en-GB" sz="2300" dirty="0" err="1" smtClean="0"/>
              <a:t>dikaitkan</a:t>
            </a:r>
            <a:r>
              <a:rPr lang="en-GB" sz="2300" dirty="0" smtClean="0"/>
              <a:t> </a:t>
            </a:r>
            <a:r>
              <a:rPr lang="en-GB" sz="2300" dirty="0" err="1" smtClean="0"/>
              <a:t>kepada</a:t>
            </a:r>
            <a:r>
              <a:rPr lang="en-GB" sz="2300" dirty="0" smtClean="0"/>
              <a:t> </a:t>
            </a:r>
            <a:r>
              <a:rPr lang="en-GB" sz="2300" dirty="0" err="1" smtClean="0"/>
              <a:t>pembangunan</a:t>
            </a:r>
            <a:r>
              <a:rPr lang="en-GB" sz="2300" dirty="0" smtClean="0"/>
              <a:t> yang </a:t>
            </a:r>
            <a:r>
              <a:rPr lang="en-GB" sz="2300" dirty="0" err="1" smtClean="0"/>
              <a:t>ada</a:t>
            </a:r>
            <a:r>
              <a:rPr lang="en-GB" sz="2300" dirty="0" smtClean="0"/>
              <a:t> </a:t>
            </a:r>
            <a:r>
              <a:rPr lang="en-GB" sz="2300" dirty="0" err="1" smtClean="0"/>
              <a:t>di</a:t>
            </a:r>
            <a:r>
              <a:rPr lang="en-GB" sz="2300" dirty="0" smtClean="0"/>
              <a:t> </a:t>
            </a:r>
            <a:r>
              <a:rPr lang="en-GB" sz="2300" dirty="0" err="1" smtClean="0"/>
              <a:t>daerah</a:t>
            </a:r>
            <a:r>
              <a:rPr lang="en-GB" sz="2300" dirty="0" smtClean="0"/>
              <a:t>, </a:t>
            </a:r>
            <a:r>
              <a:rPr lang="en-GB" sz="2300" dirty="0" err="1" smtClean="0"/>
              <a:t>melainkan</a:t>
            </a:r>
            <a:r>
              <a:rPr lang="en-GB" sz="2300" dirty="0" smtClean="0"/>
              <a:t> </a:t>
            </a:r>
            <a:r>
              <a:rPr lang="en-GB" sz="2300" dirty="0" err="1" smtClean="0"/>
              <a:t>bahwa</a:t>
            </a:r>
            <a:r>
              <a:rPr lang="en-GB" sz="2300" dirty="0" smtClean="0"/>
              <a:t> </a:t>
            </a:r>
            <a:r>
              <a:rPr lang="en-GB" sz="2300" dirty="0" err="1" smtClean="0"/>
              <a:t>praktek</a:t>
            </a:r>
            <a:r>
              <a:rPr lang="en-GB" sz="2300" dirty="0" smtClean="0"/>
              <a:t> </a:t>
            </a:r>
            <a:r>
              <a:rPr lang="en-GB" sz="2300" dirty="0" err="1" smtClean="0"/>
              <a:t>otonomi</a:t>
            </a:r>
            <a:r>
              <a:rPr lang="en-GB" sz="2300" dirty="0" smtClean="0"/>
              <a:t> </a:t>
            </a:r>
            <a:r>
              <a:rPr lang="en-GB" sz="2300" dirty="0" err="1" smtClean="0"/>
              <a:t>daerah</a:t>
            </a:r>
            <a:r>
              <a:rPr lang="en-GB" sz="2300" dirty="0" smtClean="0"/>
              <a:t> </a:t>
            </a:r>
            <a:r>
              <a:rPr lang="en-GB" sz="2300" dirty="0" err="1" smtClean="0"/>
              <a:t>lebih</a:t>
            </a:r>
            <a:r>
              <a:rPr lang="en-GB" sz="2300" dirty="0" smtClean="0"/>
              <a:t> </a:t>
            </a:r>
            <a:r>
              <a:rPr lang="en-GB" sz="2300" dirty="0" err="1" smtClean="0"/>
              <a:t>ditekankan</a:t>
            </a:r>
            <a:r>
              <a:rPr lang="en-GB" sz="2300" dirty="0" smtClean="0"/>
              <a:t> </a:t>
            </a:r>
            <a:r>
              <a:rPr lang="en-GB" sz="2300" dirty="0" err="1" smtClean="0"/>
              <a:t>kepada</a:t>
            </a:r>
            <a:r>
              <a:rPr lang="en-GB" sz="2300" dirty="0" smtClean="0"/>
              <a:t> </a:t>
            </a:r>
            <a:r>
              <a:rPr lang="en-GB" sz="2300" dirty="0" err="1" smtClean="0"/>
              <a:t>pembangunan</a:t>
            </a:r>
            <a:r>
              <a:rPr lang="en-GB" sz="2300" dirty="0" smtClean="0"/>
              <a:t> </a:t>
            </a:r>
            <a:r>
              <a:rPr lang="en-GB" sz="2300" dirty="0" err="1" smtClean="0"/>
              <a:t>masyarakat</a:t>
            </a:r>
            <a:r>
              <a:rPr lang="en-GB" sz="2300" dirty="0" smtClean="0"/>
              <a:t> </a:t>
            </a:r>
            <a:r>
              <a:rPr lang="en-GB" sz="2300" dirty="0" err="1" smtClean="0"/>
              <a:t>di</a:t>
            </a:r>
            <a:r>
              <a:rPr lang="en-GB" sz="2300" dirty="0" smtClean="0"/>
              <a:t> </a:t>
            </a:r>
            <a:r>
              <a:rPr lang="en-GB" sz="2300" dirty="0" err="1" smtClean="0"/>
              <a:t>daerah</a:t>
            </a:r>
            <a:r>
              <a:rPr lang="en-GB" sz="2300" dirty="0" smtClean="0"/>
              <a:t>. </a:t>
            </a:r>
            <a:r>
              <a:rPr lang="en-GB" sz="2300" dirty="0" err="1" smtClean="0"/>
              <a:t>Artinya</a:t>
            </a:r>
            <a:r>
              <a:rPr lang="en-GB" sz="2300" dirty="0" smtClean="0"/>
              <a:t> </a:t>
            </a:r>
            <a:r>
              <a:rPr lang="en-GB" sz="2300" dirty="0" err="1" smtClean="0"/>
              <a:t>bahwa</a:t>
            </a:r>
            <a:r>
              <a:rPr lang="en-GB" sz="2300" dirty="0" smtClean="0"/>
              <a:t> </a:t>
            </a:r>
            <a:r>
              <a:rPr lang="en-GB" sz="2300" dirty="0" err="1" smtClean="0"/>
              <a:t>otonomi</a:t>
            </a:r>
            <a:r>
              <a:rPr lang="en-GB" sz="2300" dirty="0" smtClean="0"/>
              <a:t> </a:t>
            </a:r>
            <a:r>
              <a:rPr lang="en-GB" sz="2300" dirty="0" err="1" smtClean="0"/>
              <a:t>daerah</a:t>
            </a:r>
            <a:r>
              <a:rPr lang="en-GB" sz="2300" dirty="0" smtClean="0"/>
              <a:t> </a:t>
            </a:r>
            <a:r>
              <a:rPr lang="en-GB" sz="2300" dirty="0" err="1" smtClean="0"/>
              <a:t>lebih</a:t>
            </a:r>
            <a:r>
              <a:rPr lang="en-GB" sz="2300" dirty="0" smtClean="0"/>
              <a:t> </a:t>
            </a:r>
            <a:r>
              <a:rPr lang="en-GB" sz="2300" dirty="0" err="1" smtClean="0"/>
              <a:t>memberikan</a:t>
            </a:r>
            <a:r>
              <a:rPr lang="en-GB" sz="2300" dirty="0" smtClean="0"/>
              <a:t> </a:t>
            </a:r>
            <a:r>
              <a:rPr lang="en-GB" sz="2300" dirty="0" err="1" smtClean="0"/>
              <a:t>kesempatan</a:t>
            </a:r>
            <a:r>
              <a:rPr lang="en-GB" sz="2300" dirty="0" smtClean="0"/>
              <a:t> </a:t>
            </a:r>
            <a:r>
              <a:rPr lang="en-GB" sz="2300" dirty="0" err="1" smtClean="0"/>
              <a:t>kepada</a:t>
            </a:r>
            <a:r>
              <a:rPr lang="en-GB" sz="2300" dirty="0" smtClean="0"/>
              <a:t> </a:t>
            </a:r>
            <a:r>
              <a:rPr lang="en-GB" sz="2300" dirty="0" err="1" smtClean="0"/>
              <a:t>masyarakat</a:t>
            </a:r>
            <a:r>
              <a:rPr lang="en-GB" sz="2300" dirty="0" smtClean="0"/>
              <a:t>, </a:t>
            </a:r>
            <a:r>
              <a:rPr lang="en-GB" sz="2300" dirty="0" err="1" smtClean="0"/>
              <a:t>untuk</a:t>
            </a:r>
            <a:r>
              <a:rPr lang="en-GB" sz="2300" dirty="0" smtClean="0"/>
              <a:t> </a:t>
            </a:r>
            <a:r>
              <a:rPr lang="en-GB" sz="2300" dirty="0" err="1" smtClean="0"/>
              <a:t>peduli</a:t>
            </a:r>
            <a:r>
              <a:rPr lang="en-GB" sz="2300" dirty="0" smtClean="0"/>
              <a:t>, </a:t>
            </a:r>
            <a:r>
              <a:rPr lang="en-GB" sz="2300" dirty="0" err="1" smtClean="0"/>
              <a:t>tumbuh</a:t>
            </a:r>
            <a:r>
              <a:rPr lang="en-GB" sz="2300" dirty="0" smtClean="0"/>
              <a:t>, </a:t>
            </a:r>
            <a:r>
              <a:rPr lang="en-GB" sz="2300" dirty="0" err="1" smtClean="0"/>
              <a:t>berkembang</a:t>
            </a:r>
            <a:r>
              <a:rPr lang="en-GB" sz="2300" dirty="0" smtClean="0"/>
              <a:t> </a:t>
            </a:r>
            <a:r>
              <a:rPr lang="en-GB" sz="2300" dirty="0" err="1" smtClean="0"/>
              <a:t>serta</a:t>
            </a:r>
            <a:r>
              <a:rPr lang="en-GB" sz="2300" dirty="0" smtClean="0"/>
              <a:t> </a:t>
            </a:r>
            <a:r>
              <a:rPr lang="en-GB" sz="2300" dirty="0" err="1" smtClean="0"/>
              <a:t>hidup</a:t>
            </a:r>
            <a:r>
              <a:rPr lang="en-GB" sz="2300" dirty="0" smtClean="0"/>
              <a:t> </a:t>
            </a:r>
            <a:r>
              <a:rPr lang="en-GB" sz="2300" dirty="0" err="1" smtClean="0"/>
              <a:t>dengan</a:t>
            </a:r>
            <a:r>
              <a:rPr lang="en-GB" sz="2300" dirty="0" smtClean="0"/>
              <a:t> </a:t>
            </a:r>
            <a:r>
              <a:rPr lang="en-GB" sz="2300" dirty="0" err="1" smtClean="0"/>
              <a:t>lebih</a:t>
            </a:r>
            <a:r>
              <a:rPr lang="en-GB" sz="2300" dirty="0" smtClean="0"/>
              <a:t> </a:t>
            </a:r>
            <a:r>
              <a:rPr lang="en-GB" sz="2300" dirty="0" err="1" smtClean="0"/>
              <a:t>baik</a:t>
            </a:r>
            <a:r>
              <a:rPr lang="en-GB" sz="2300" dirty="0" smtClean="0"/>
              <a:t> </a:t>
            </a:r>
            <a:r>
              <a:rPr lang="en-GB" sz="2300" dirty="0" err="1" smtClean="0"/>
              <a:t>di</a:t>
            </a:r>
            <a:r>
              <a:rPr lang="en-GB" sz="2300" dirty="0" smtClean="0"/>
              <a:t> </a:t>
            </a:r>
            <a:r>
              <a:rPr lang="en-GB" sz="2300" dirty="0" err="1" smtClean="0"/>
              <a:t>daerahnya</a:t>
            </a:r>
            <a:r>
              <a:rPr lang="en-GB" sz="2300" dirty="0" smtClean="0"/>
              <a:t>.</a:t>
            </a:r>
          </a:p>
          <a:p>
            <a:r>
              <a:rPr lang="en-GB" sz="2300" dirty="0" smtClean="0"/>
              <a:t>Dari </a:t>
            </a:r>
            <a:r>
              <a:rPr lang="en-GB" sz="2300" dirty="0" err="1" smtClean="0"/>
              <a:t>beberapa</a:t>
            </a:r>
            <a:r>
              <a:rPr lang="en-GB" sz="2300" dirty="0" smtClean="0"/>
              <a:t> </a:t>
            </a:r>
            <a:r>
              <a:rPr lang="en-GB" sz="2300" dirty="0" err="1" smtClean="0"/>
              <a:t>penjelasan</a:t>
            </a:r>
            <a:r>
              <a:rPr lang="en-GB" sz="2300" dirty="0" smtClean="0"/>
              <a:t> </a:t>
            </a:r>
            <a:r>
              <a:rPr lang="en-GB" sz="2300" dirty="0" err="1" smtClean="0"/>
              <a:t>di</a:t>
            </a:r>
            <a:r>
              <a:rPr lang="en-GB" sz="2300" dirty="0" smtClean="0"/>
              <a:t> </a:t>
            </a:r>
            <a:r>
              <a:rPr lang="en-GB" sz="2300" dirty="0" err="1" smtClean="0"/>
              <a:t>atas</a:t>
            </a:r>
            <a:r>
              <a:rPr lang="en-GB" sz="2300" dirty="0" smtClean="0"/>
              <a:t>, </a:t>
            </a:r>
            <a:r>
              <a:rPr lang="en-GB" sz="2300" dirty="0" err="1" smtClean="0"/>
              <a:t>maka</a:t>
            </a:r>
            <a:r>
              <a:rPr lang="en-GB" sz="2300" dirty="0" smtClean="0"/>
              <a:t> </a:t>
            </a:r>
            <a:r>
              <a:rPr lang="en-GB" sz="2300" dirty="0" err="1" smtClean="0"/>
              <a:t>dalam</a:t>
            </a:r>
            <a:r>
              <a:rPr lang="en-GB" sz="2300" dirty="0" smtClean="0"/>
              <a:t> </a:t>
            </a:r>
            <a:r>
              <a:rPr lang="en-GB" sz="2300" dirty="0" err="1" smtClean="0"/>
              <a:t>tulisan</a:t>
            </a:r>
            <a:r>
              <a:rPr lang="en-GB" sz="2300" dirty="0" smtClean="0"/>
              <a:t> </a:t>
            </a:r>
            <a:r>
              <a:rPr lang="en-GB" sz="2300" dirty="0" err="1" smtClean="0"/>
              <a:t>ini</a:t>
            </a:r>
            <a:r>
              <a:rPr lang="en-GB" sz="2300" dirty="0" smtClean="0"/>
              <a:t> </a:t>
            </a:r>
            <a:r>
              <a:rPr lang="en-GB" sz="2300" dirty="0" err="1" smtClean="0"/>
              <a:t>rumusan</a:t>
            </a:r>
            <a:r>
              <a:rPr lang="en-GB" sz="2300" dirty="0" smtClean="0"/>
              <a:t> </a:t>
            </a:r>
            <a:r>
              <a:rPr lang="en-GB" sz="2300" dirty="0" err="1" smtClean="0"/>
              <a:t>masalah</a:t>
            </a:r>
            <a:r>
              <a:rPr lang="en-GB" sz="2300" dirty="0" smtClean="0"/>
              <a:t> yang </a:t>
            </a:r>
            <a:r>
              <a:rPr lang="en-GB" sz="2300" dirty="0" err="1" smtClean="0"/>
              <a:t>akan</a:t>
            </a:r>
            <a:r>
              <a:rPr lang="en-GB" sz="2300" dirty="0" smtClean="0"/>
              <a:t> </a:t>
            </a:r>
            <a:r>
              <a:rPr lang="en-GB" sz="2300" dirty="0" err="1" smtClean="0"/>
              <a:t>ditampilkan</a:t>
            </a:r>
            <a:r>
              <a:rPr lang="en-GB" sz="2300" dirty="0" smtClean="0"/>
              <a:t> </a:t>
            </a:r>
            <a:r>
              <a:rPr lang="en-GB" sz="2300" dirty="0" err="1" smtClean="0"/>
              <a:t>adalah</a:t>
            </a:r>
            <a:r>
              <a:rPr lang="en-GB" sz="2300" dirty="0" smtClean="0"/>
              <a:t>: “</a:t>
            </a:r>
            <a:r>
              <a:rPr lang="en-GB" sz="2300" i="1" dirty="0" err="1" smtClean="0"/>
              <a:t>Bagaimanakah</a:t>
            </a:r>
            <a:r>
              <a:rPr lang="en-GB" sz="2300" i="1" dirty="0" smtClean="0"/>
              <a:t> model community development </a:t>
            </a:r>
            <a:r>
              <a:rPr lang="en-GB" sz="2300" i="1" dirty="0" err="1" smtClean="0"/>
              <a:t>dalam</a:t>
            </a:r>
            <a:r>
              <a:rPr lang="en-GB" sz="2300" i="1" dirty="0" smtClean="0"/>
              <a:t> </a:t>
            </a:r>
            <a:r>
              <a:rPr lang="en-GB" sz="2300" i="1" dirty="0" err="1" smtClean="0"/>
              <a:t>menunjang</a:t>
            </a:r>
            <a:r>
              <a:rPr lang="en-GB" sz="2300" i="1" dirty="0" smtClean="0"/>
              <a:t> </a:t>
            </a:r>
            <a:r>
              <a:rPr lang="en-GB" sz="2300" i="1" dirty="0" err="1" smtClean="0"/>
              <a:t>keberhasilan</a:t>
            </a:r>
            <a:r>
              <a:rPr lang="en-GB" sz="2300" i="1" dirty="0" smtClean="0"/>
              <a:t> </a:t>
            </a:r>
            <a:r>
              <a:rPr lang="en-GB" sz="2300" i="1" dirty="0" err="1" smtClean="0"/>
              <a:t>pelaksanaan</a:t>
            </a:r>
            <a:r>
              <a:rPr lang="en-GB" sz="2300" i="1" dirty="0" smtClean="0"/>
              <a:t> </a:t>
            </a:r>
            <a:r>
              <a:rPr lang="en-GB" sz="2300" i="1" dirty="0" err="1" smtClean="0"/>
              <a:t>otonomi</a:t>
            </a:r>
            <a:r>
              <a:rPr lang="en-GB" sz="2300" i="1" dirty="0" smtClean="0"/>
              <a:t> </a:t>
            </a:r>
            <a:r>
              <a:rPr lang="en-GB" sz="2300" i="1" dirty="0" err="1" smtClean="0"/>
              <a:t>daerah</a:t>
            </a:r>
            <a:r>
              <a:rPr lang="en-GB" sz="2300" dirty="0" smtClean="0"/>
              <a:t> ?”.</a:t>
            </a:r>
            <a:endParaRPr lang="en-US" sz="2300" dirty="0" smtClean="0"/>
          </a:p>
          <a:p>
            <a:endParaRPr lang="en-US" sz="2200"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z="3200" b="1" dirty="0" smtClean="0"/>
              <a:t>MODEL PEMBANGUNAN MASYARAKAT/KOMUNITAS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fi-FI" sz="2600" dirty="0" smtClean="0"/>
              <a:t>Pembangunan masyarakat dalam menunjang keberhasilan pelaksanaan otonomi daerah sangat ditentukan oleh sejauhmana efektivitas model pembangunan masyarakat tersebut terhadap peningkatan kesejahteraan masyarakat di daerah.</a:t>
            </a:r>
          </a:p>
          <a:p>
            <a:r>
              <a:rPr lang="fi-FI" sz="2600" dirty="0" smtClean="0"/>
              <a:t>Dalam melihat proses pembangunan masyarakat terdapat beberapa model, salah satu model pembangunan masyarakat yang digunakan sebagai alat analisis dalam  tulisan ini adalah </a:t>
            </a:r>
            <a:r>
              <a:rPr lang="fi-FI" sz="2600" b="1" i="1" dirty="0" smtClean="0"/>
              <a:t>model konseptual.</a:t>
            </a:r>
            <a:endParaRPr lang="en-US" sz="2600" dirty="0" smtClean="0"/>
          </a:p>
          <a:p>
            <a:endParaRPr lang="en-US" sz="2600"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461946"/>
          </a:xfrm>
        </p:spPr>
        <p:txBody>
          <a:bodyPr/>
          <a:lstStyle/>
          <a:p>
            <a:r>
              <a:rPr lang="en-US" sz="1600" dirty="0" err="1" smtClean="0"/>
              <a:t>lanjutan</a:t>
            </a:r>
            <a:endParaRPr lang="en-US" sz="1600" dirty="0"/>
          </a:p>
        </p:txBody>
      </p:sp>
      <p:sp>
        <p:nvSpPr>
          <p:cNvPr id="3" name="Content Placeholder 2"/>
          <p:cNvSpPr>
            <a:spLocks noGrp="1"/>
          </p:cNvSpPr>
          <p:nvPr>
            <p:ph sz="half" idx="1"/>
          </p:nvPr>
        </p:nvSpPr>
        <p:spPr>
          <a:xfrm>
            <a:off x="685800" y="1142984"/>
            <a:ext cx="7600976" cy="1428760"/>
          </a:xfrm>
        </p:spPr>
        <p:txBody>
          <a:bodyPr/>
          <a:lstStyle/>
          <a:p>
            <a:r>
              <a:rPr lang="fi-FI" sz="2000" dirty="0" smtClean="0"/>
              <a:t>Menurut Ndraha (1990 : 99) bahwa model konseptual menggambarkan pembangunan masyarakat menurut konsep strukturalnya. Secara lebih tegas, model konseptual dalam pembangunan masyarakat dapat dilihat dari gambar di bawah ini :</a:t>
            </a:r>
            <a:endParaRPr lang="en-US" sz="2000" dirty="0" smtClean="0"/>
          </a:p>
          <a:p>
            <a:pPr>
              <a:buNone/>
            </a:pPr>
            <a:endParaRPr lang="en-US" sz="2400" dirty="0" smtClean="0"/>
          </a:p>
          <a:p>
            <a:pPr>
              <a:buNone/>
            </a:pPr>
            <a:endParaRPr lang="en-US" dirty="0"/>
          </a:p>
        </p:txBody>
      </p:sp>
      <p:pic>
        <p:nvPicPr>
          <p:cNvPr id="1026" name="Picture 2"/>
          <p:cNvPicPr>
            <a:picLocks noGrp="1" noChangeAspect="1" noChangeArrowheads="1"/>
          </p:cNvPicPr>
          <p:nvPr>
            <p:ph sz="half" idx="2"/>
          </p:nvPr>
        </p:nvPicPr>
        <p:blipFill>
          <a:blip r:embed="rId2"/>
          <a:srcRect/>
          <a:stretch>
            <a:fillRect/>
          </a:stretch>
        </p:blipFill>
        <p:spPr bwMode="auto">
          <a:xfrm>
            <a:off x="1285852" y="2643182"/>
            <a:ext cx="8643998" cy="3571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76260"/>
          </a:xfrm>
        </p:spPr>
        <p:txBody>
          <a:bodyPr/>
          <a:lstStyle/>
          <a:p>
            <a:r>
              <a:rPr lang="en-US" sz="2000" dirty="0" err="1" smtClean="0"/>
              <a:t>Penjelasan</a:t>
            </a:r>
            <a:r>
              <a:rPr lang="en-US" sz="2000" dirty="0" smtClean="0"/>
              <a:t> :</a:t>
            </a:r>
            <a:endParaRPr lang="en-US" sz="2000" dirty="0"/>
          </a:p>
        </p:txBody>
      </p:sp>
      <p:sp>
        <p:nvSpPr>
          <p:cNvPr id="3" name="Content Placeholder 2"/>
          <p:cNvSpPr>
            <a:spLocks noGrp="1"/>
          </p:cNvSpPr>
          <p:nvPr>
            <p:ph idx="1"/>
          </p:nvPr>
        </p:nvSpPr>
        <p:spPr>
          <a:xfrm>
            <a:off x="685800" y="1357298"/>
            <a:ext cx="7772400" cy="4738702"/>
          </a:xfrm>
        </p:spPr>
        <p:txBody>
          <a:bodyPr/>
          <a:lstStyle/>
          <a:p>
            <a:r>
              <a:rPr lang="fi-FI" sz="2600" dirty="0" smtClean="0"/>
              <a:t>Berdasarkan gambar dalam model di atas, sangatlah jelas bahwa antara peranan pemerintah dan partisipasi masyarakat memiliki porsi yang sangat besar dalam membangun masyarakat yang ideal. </a:t>
            </a:r>
          </a:p>
          <a:p>
            <a:r>
              <a:rPr lang="fi-FI" sz="2600" dirty="0" smtClean="0"/>
              <a:t>Partisipasi yang dimaksud dalam tulisan ini ialah partisipasi vertikal dan horisontal masyarakat. Disebut partisipasi vertikal karena bisa terjadi dalam kondisi tertentu masyarakat terlibat atau mengambil bagian dalam suatu program pihak lain, dalamm hubungan mana masyarakat berada pada posisi sebagai bawahan, pengikut, atau klien (Dawam Rahardjo, 1983 : 78).</a:t>
            </a:r>
            <a:endParaRPr lang="en-US" sz="2600"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enpaper">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penpaper</Template>
  <TotalTime>263</TotalTime>
  <Words>1333</Words>
  <Application>Microsoft PowerPoint</Application>
  <PresentationFormat>On-screen Show (4:3)</PresentationFormat>
  <Paragraphs>69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penpaper</vt:lpstr>
      <vt:lpstr>COMMUNITY DEVELOPMENT SEBAGAI DASAR PELAKSANAAN  OTONOMI DAERAH </vt:lpstr>
      <vt:lpstr>PENDAHULUAN</vt:lpstr>
      <vt:lpstr>lanjutan</vt:lpstr>
      <vt:lpstr>lanjutan</vt:lpstr>
      <vt:lpstr>lanjutan</vt:lpstr>
      <vt:lpstr>lanjutan</vt:lpstr>
      <vt:lpstr>MODEL PEMBANGUNAN MASYARAKAT/KOMUNITAS </vt:lpstr>
      <vt:lpstr>lanjutan</vt:lpstr>
      <vt:lpstr>Penjelasan :</vt:lpstr>
      <vt:lpstr>Lanjutan</vt:lpstr>
      <vt:lpstr>lanjutan</vt:lpstr>
      <vt:lpstr>lanjutan</vt:lpstr>
      <vt:lpstr>lanjutan</vt:lpstr>
      <vt:lpstr>Terdapat beberapa tahapan dalam pemberdayaan masyarakat yang terdiri dari 3 (tiga) tahapan yaitu: </vt:lpstr>
      <vt:lpstr>Penjelasan :</vt:lpstr>
      <vt:lpstr>lanjutan</vt:lpstr>
      <vt:lpstr>OTONOMI DAERAH = OTONOMI MASYARAKAT </vt:lpstr>
      <vt:lpstr>Bagaimanakah dengan otonomi daerah yang ideal sekarang?.</vt:lpstr>
      <vt:lpstr>lanjutan</vt:lpstr>
      <vt:lpstr>Secara lebih gamblang bahwa penerapan pembangunan melalui otonomi daerah sangatlah menekankan kepada kerjasama tiga pilar utama dalam pembangunan yaitu : 1) peranan pemerintah; 2) peranan swasta; dan 3) partisipasi masyarakat. </vt:lpstr>
      <vt:lpstr>Penjelasan:</vt:lpstr>
      <vt:lpstr>TERIMA KASIH</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DEVELOPMENT SEBAGAI DASAR PELAKSANAAN  OTONOMI DAERAH </dc:title>
  <dc:creator>user</dc:creator>
  <cp:lastModifiedBy>user</cp:lastModifiedBy>
  <cp:revision>17</cp:revision>
  <dcterms:created xsi:type="dcterms:W3CDTF">2010-11-20T22:15:57Z</dcterms:created>
  <dcterms:modified xsi:type="dcterms:W3CDTF">2011-01-12T03:44:12Z</dcterms:modified>
</cp:coreProperties>
</file>