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81EF65-4340-4233-849A-D530B7A2FD6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799BE0-DDC3-4800-BA50-6F6A5F2B87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PEMBANGUNAN DAN MASYARAKAT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Agus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Sjafari,M.Si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Autofit/>
          </a:bodyPr>
          <a:lstStyle/>
          <a:p>
            <a:r>
              <a:rPr lang="en-GB" sz="2400" dirty="0" smtClean="0"/>
              <a:t>Robert Redfield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i="1" dirty="0" smtClean="0"/>
              <a:t>The Little Community and Peasant Society and Culture</a:t>
            </a:r>
            <a:r>
              <a:rPr lang="en-GB" sz="2400" dirty="0" smtClean="0"/>
              <a:t> (1963, 4) </a:t>
            </a:r>
            <a:r>
              <a:rPr lang="en-GB" sz="2400" dirty="0" err="1" smtClean="0"/>
              <a:t>menguraikan</a:t>
            </a:r>
            <a:r>
              <a:rPr lang="en-GB" sz="2400" dirty="0" smtClean="0"/>
              <a:t> </a:t>
            </a:r>
            <a:r>
              <a:rPr lang="en-GB" sz="2400" dirty="0" err="1" smtClean="0"/>
              <a:t>karakteristik</a:t>
            </a:r>
            <a:r>
              <a:rPr lang="en-GB" sz="2400" dirty="0" smtClean="0"/>
              <a:t> </a:t>
            </a:r>
            <a:r>
              <a:rPr lang="en-GB" sz="2400" dirty="0" err="1" smtClean="0"/>
              <a:t>komunitas</a:t>
            </a:r>
            <a:r>
              <a:rPr lang="en-GB" sz="2400" dirty="0" smtClean="0"/>
              <a:t>.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dirty="0" err="1" smtClean="0"/>
              <a:t>realitas</a:t>
            </a:r>
            <a:r>
              <a:rPr lang="en-GB" sz="2400" dirty="0" smtClean="0"/>
              <a:t> </a:t>
            </a:r>
            <a:r>
              <a:rPr lang="en-GB" sz="2400" dirty="0" err="1" smtClean="0"/>
              <a:t>sosial</a:t>
            </a:r>
            <a:r>
              <a:rPr lang="en-GB" sz="2400" dirty="0" smtClean="0"/>
              <a:t>, </a:t>
            </a:r>
            <a:r>
              <a:rPr lang="en-GB" sz="2400" dirty="0" err="1" smtClean="0"/>
              <a:t>komunitas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diidentifikasikan</a:t>
            </a:r>
            <a:r>
              <a:rPr lang="en-GB" sz="2400" dirty="0" smtClean="0"/>
              <a:t>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dirty="0" err="1" smtClean="0"/>
              <a:t>pemukiman</a:t>
            </a:r>
            <a:r>
              <a:rPr lang="en-GB" sz="2400" dirty="0" smtClean="0"/>
              <a:t> </a:t>
            </a:r>
            <a:r>
              <a:rPr lang="en-GB" sz="2400" dirty="0" err="1" smtClean="0"/>
              <a:t>kecil</a:t>
            </a:r>
            <a:r>
              <a:rPr lang="en-GB" sz="2400" dirty="0" smtClean="0"/>
              <a:t> </a:t>
            </a:r>
            <a:r>
              <a:rPr lang="en-GB" sz="2400" dirty="0" err="1" smtClean="0"/>
              <a:t>penduduk</a:t>
            </a:r>
            <a:r>
              <a:rPr lang="en-GB" sz="2400" dirty="0" smtClean="0"/>
              <a:t>, </a:t>
            </a:r>
            <a:r>
              <a:rPr lang="en-GB" sz="2400" dirty="0" err="1" smtClean="0"/>
              <a:t>bersifat</a:t>
            </a:r>
            <a:r>
              <a:rPr lang="en-GB" sz="2400" dirty="0" smtClean="0"/>
              <a:t> </a:t>
            </a:r>
            <a:r>
              <a:rPr lang="en-GB" sz="2400" dirty="0" err="1" smtClean="0"/>
              <a:t>mandiri</a:t>
            </a:r>
            <a:r>
              <a:rPr lang="en-GB" sz="2400" dirty="0" smtClean="0"/>
              <a:t> (</a:t>
            </a:r>
            <a:r>
              <a:rPr lang="en-GB" sz="2400" i="1" dirty="0" smtClean="0"/>
              <a:t>self-contained</a:t>
            </a:r>
            <a:r>
              <a:rPr lang="en-GB" sz="2400" dirty="0" smtClean="0"/>
              <a:t>) </a:t>
            </a:r>
            <a:r>
              <a:rPr lang="en-GB" sz="2400" dirty="0" err="1" smtClean="0"/>
              <a:t>dan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satu</a:t>
            </a:r>
            <a:r>
              <a:rPr lang="en-GB" sz="2400" dirty="0" smtClean="0"/>
              <a:t> </a:t>
            </a:r>
            <a:r>
              <a:rPr lang="en-GB" sz="2400" dirty="0" err="1" smtClean="0"/>
              <a:t>berbeda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lainnya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>
            <a:noAutofit/>
          </a:bodyPr>
          <a:lstStyle/>
          <a:p>
            <a:pPr lvl="0"/>
            <a:r>
              <a:rPr lang="en-GB" sz="2200" dirty="0" err="1" smtClean="0"/>
              <a:t>Inti</a:t>
            </a:r>
            <a:r>
              <a:rPr lang="en-GB" sz="2200" dirty="0" smtClean="0"/>
              <a:t> </a:t>
            </a:r>
            <a:r>
              <a:rPr lang="en-GB" sz="2200" dirty="0" err="1" smtClean="0"/>
              <a:t>dari</a:t>
            </a:r>
            <a:r>
              <a:rPr lang="en-GB" sz="2200" dirty="0" smtClean="0"/>
              <a:t> </a:t>
            </a:r>
            <a:r>
              <a:rPr lang="en-GB" sz="2200" dirty="0" err="1" smtClean="0"/>
              <a:t>komunitas</a:t>
            </a:r>
            <a:r>
              <a:rPr lang="en-GB" sz="2200" dirty="0" smtClean="0"/>
              <a:t> </a:t>
            </a:r>
            <a:r>
              <a:rPr lang="en-GB" sz="2200" dirty="0" err="1" smtClean="0"/>
              <a:t>adalah</a:t>
            </a:r>
            <a:r>
              <a:rPr lang="en-GB" sz="2200" dirty="0" smtClean="0"/>
              <a:t> </a:t>
            </a:r>
            <a:r>
              <a:rPr lang="en-GB" sz="2200" dirty="0" err="1" smtClean="0"/>
              <a:t>sbb</a:t>
            </a:r>
            <a:r>
              <a:rPr lang="en-GB" sz="2200" dirty="0" smtClean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GB" sz="2200" dirty="0" err="1" smtClean="0"/>
              <a:t>Komunitas</a:t>
            </a:r>
            <a:r>
              <a:rPr lang="en-GB" sz="2200" dirty="0" smtClean="0"/>
              <a:t> </a:t>
            </a:r>
            <a:r>
              <a:rPr lang="en-GB" sz="2200" dirty="0" err="1" smtClean="0"/>
              <a:t>memiliki</a:t>
            </a:r>
            <a:r>
              <a:rPr lang="en-GB" sz="2200" dirty="0" smtClean="0"/>
              <a:t> </a:t>
            </a:r>
            <a:r>
              <a:rPr lang="en-GB" sz="2200" dirty="0" err="1" smtClean="0"/>
              <a:t>kesadaran-kelompok</a:t>
            </a:r>
            <a:r>
              <a:rPr lang="en-GB" sz="2200" dirty="0" smtClean="0"/>
              <a:t> (</a:t>
            </a:r>
            <a:r>
              <a:rPr lang="en-GB" sz="2200" i="1" dirty="0" smtClean="0"/>
              <a:t>group </a:t>
            </a:r>
            <a:r>
              <a:rPr lang="en-GB" sz="2200" i="1" dirty="0" err="1" smtClean="0"/>
              <a:t>conciousness</a:t>
            </a:r>
            <a:r>
              <a:rPr lang="en-GB" sz="2200" dirty="0" smtClean="0"/>
              <a:t>) yang </a:t>
            </a:r>
            <a:r>
              <a:rPr lang="en-GB" sz="2200" dirty="0" err="1" smtClean="0"/>
              <a:t>kuat</a:t>
            </a:r>
            <a:r>
              <a:rPr lang="en-GB" sz="2200" dirty="0" smtClean="0"/>
              <a:t>.</a:t>
            </a:r>
            <a:endParaRPr lang="en-US" sz="2200" dirty="0" smtClean="0"/>
          </a:p>
          <a:p>
            <a:pPr lvl="0">
              <a:buFont typeface="Wingdings" pitchFamily="2" charset="2"/>
              <a:buChar char="Ø"/>
            </a:pPr>
            <a:r>
              <a:rPr lang="en-GB" sz="2200" dirty="0" err="1" smtClean="0"/>
              <a:t>Komunitas</a:t>
            </a:r>
            <a:r>
              <a:rPr lang="en-GB" sz="2200" dirty="0" smtClean="0"/>
              <a:t> </a:t>
            </a:r>
            <a:r>
              <a:rPr lang="en-GB" sz="2200" dirty="0" err="1" smtClean="0"/>
              <a:t>tidak</a:t>
            </a:r>
            <a:r>
              <a:rPr lang="en-GB" sz="2200" dirty="0" smtClean="0"/>
              <a:t> </a:t>
            </a:r>
            <a:r>
              <a:rPr lang="en-GB" sz="2200" dirty="0" err="1" smtClean="0"/>
              <a:t>terlalu</a:t>
            </a:r>
            <a:r>
              <a:rPr lang="en-GB" sz="2200" dirty="0" smtClean="0"/>
              <a:t> </a:t>
            </a:r>
            <a:r>
              <a:rPr lang="en-GB" sz="2200" dirty="0" err="1" smtClean="0"/>
              <a:t>besar</a:t>
            </a:r>
            <a:r>
              <a:rPr lang="en-GB" sz="2200" dirty="0" smtClean="0"/>
              <a:t> </a:t>
            </a:r>
            <a:r>
              <a:rPr lang="en-GB" sz="2200" dirty="0" err="1" smtClean="0"/>
              <a:t>sehingga</a:t>
            </a:r>
            <a:r>
              <a:rPr lang="en-GB" sz="2200" dirty="0" smtClean="0"/>
              <a:t> </a:t>
            </a:r>
            <a:r>
              <a:rPr lang="en-GB" sz="2200" dirty="0" err="1" smtClean="0"/>
              <a:t>setiap</a:t>
            </a:r>
            <a:r>
              <a:rPr lang="en-GB" sz="2200" dirty="0" smtClean="0"/>
              <a:t> </a:t>
            </a:r>
            <a:r>
              <a:rPr lang="en-GB" sz="2200" dirty="0" err="1" smtClean="0"/>
              <a:t>anggota</a:t>
            </a:r>
            <a:r>
              <a:rPr lang="en-GB" sz="2200" dirty="0" smtClean="0"/>
              <a:t> </a:t>
            </a:r>
            <a:r>
              <a:rPr lang="en-GB" sz="2200" dirty="0" err="1" smtClean="0"/>
              <a:t>berkesempatan</a:t>
            </a:r>
            <a:r>
              <a:rPr lang="en-GB" sz="2200" dirty="0" smtClean="0"/>
              <a:t> </a:t>
            </a:r>
            <a:r>
              <a:rPr lang="en-GB" sz="2200" dirty="0" err="1" smtClean="0"/>
              <a:t>mengenal</a:t>
            </a:r>
            <a:r>
              <a:rPr lang="en-GB" sz="2200" dirty="0" smtClean="0"/>
              <a:t> </a:t>
            </a:r>
            <a:r>
              <a:rPr lang="en-GB" sz="2200" dirty="0" err="1" smtClean="0"/>
              <a:t>secara</a:t>
            </a:r>
            <a:r>
              <a:rPr lang="en-GB" sz="2200" dirty="0" smtClean="0"/>
              <a:t> </a:t>
            </a:r>
            <a:r>
              <a:rPr lang="en-GB" sz="2200" dirty="0" err="1" smtClean="0"/>
              <a:t>pribadi</a:t>
            </a:r>
            <a:r>
              <a:rPr lang="en-GB" sz="2200" dirty="0" smtClean="0"/>
              <a:t> </a:t>
            </a:r>
            <a:r>
              <a:rPr lang="en-GB" sz="2200" dirty="0" err="1" smtClean="0"/>
              <a:t>satu</a:t>
            </a:r>
            <a:r>
              <a:rPr lang="en-GB" sz="2200" dirty="0" smtClean="0"/>
              <a:t> </a:t>
            </a:r>
            <a:r>
              <a:rPr lang="en-GB" sz="2200" dirty="0" err="1" smtClean="0"/>
              <a:t>sama</a:t>
            </a:r>
            <a:r>
              <a:rPr lang="en-GB" sz="2200" dirty="0" smtClean="0"/>
              <a:t> lain, </a:t>
            </a:r>
            <a:r>
              <a:rPr lang="en-GB" sz="2200" dirty="0" err="1" smtClean="0"/>
              <a:t>tetapi</a:t>
            </a:r>
            <a:r>
              <a:rPr lang="en-GB" sz="2200" dirty="0" smtClean="0"/>
              <a:t> </a:t>
            </a:r>
            <a:r>
              <a:rPr lang="en-GB" sz="2200" dirty="0" err="1" smtClean="0"/>
              <a:t>tidak</a:t>
            </a:r>
            <a:r>
              <a:rPr lang="en-GB" sz="2200" dirty="0" smtClean="0"/>
              <a:t> </a:t>
            </a:r>
            <a:r>
              <a:rPr lang="en-GB" sz="2200" dirty="0" err="1" smtClean="0"/>
              <a:t>terlalu</a:t>
            </a:r>
            <a:r>
              <a:rPr lang="en-GB" sz="2200" dirty="0" smtClean="0"/>
              <a:t> </a:t>
            </a:r>
            <a:r>
              <a:rPr lang="en-GB" sz="2200" dirty="0" err="1" smtClean="0"/>
              <a:t>kecil</a:t>
            </a:r>
            <a:r>
              <a:rPr lang="en-GB" sz="2200" dirty="0" smtClean="0"/>
              <a:t> </a:t>
            </a:r>
            <a:r>
              <a:rPr lang="en-GB" sz="2200" dirty="0" err="1" smtClean="0"/>
              <a:t>sehingga</a:t>
            </a:r>
            <a:r>
              <a:rPr lang="en-GB" sz="2200" dirty="0" smtClean="0"/>
              <a:t> </a:t>
            </a:r>
            <a:r>
              <a:rPr lang="en-GB" sz="2200" dirty="0" err="1" smtClean="0"/>
              <a:t>mereka</a:t>
            </a:r>
            <a:r>
              <a:rPr lang="en-GB" sz="2200" dirty="0" smtClean="0"/>
              <a:t> </a:t>
            </a:r>
            <a:r>
              <a:rPr lang="en-GB" sz="2200" dirty="0" err="1" smtClean="0"/>
              <a:t>dapat</a:t>
            </a:r>
            <a:r>
              <a:rPr lang="en-GB" sz="2200" dirty="0" smtClean="0"/>
              <a:t> </a:t>
            </a:r>
            <a:r>
              <a:rPr lang="en-GB" sz="2200" dirty="0" err="1" smtClean="0"/>
              <a:t>melakukan</a:t>
            </a:r>
            <a:r>
              <a:rPr lang="en-GB" sz="2200" dirty="0" smtClean="0"/>
              <a:t> </a:t>
            </a:r>
            <a:r>
              <a:rPr lang="en-GB" sz="2200" dirty="0" err="1" smtClean="0"/>
              <a:t>usaha</a:t>
            </a:r>
            <a:r>
              <a:rPr lang="en-GB" sz="2200" dirty="0" smtClean="0"/>
              <a:t> </a:t>
            </a:r>
            <a:r>
              <a:rPr lang="en-GB" sz="2200" dirty="0" err="1" smtClean="0"/>
              <a:t>bersama</a:t>
            </a:r>
            <a:r>
              <a:rPr lang="en-GB" sz="2200" dirty="0" smtClean="0"/>
              <a:t> </a:t>
            </a:r>
            <a:r>
              <a:rPr lang="en-GB" sz="2200" dirty="0" err="1" smtClean="0"/>
              <a:t>secara</a:t>
            </a:r>
            <a:r>
              <a:rPr lang="en-GB" sz="2200" dirty="0" smtClean="0"/>
              <a:t> </a:t>
            </a:r>
            <a:r>
              <a:rPr lang="en-GB" sz="2200" dirty="0" err="1" smtClean="0"/>
              <a:t>efisien</a:t>
            </a:r>
            <a:r>
              <a:rPr lang="en-GB" sz="2200" dirty="0" smtClean="0"/>
              <a:t>.</a:t>
            </a:r>
            <a:endParaRPr lang="en-US" sz="2200" dirty="0" smtClean="0"/>
          </a:p>
          <a:p>
            <a:pPr lvl="0">
              <a:buFont typeface="Wingdings" pitchFamily="2" charset="2"/>
              <a:buChar char="Ø"/>
            </a:pPr>
            <a:r>
              <a:rPr lang="en-GB" sz="2200" dirty="0" err="1" smtClean="0"/>
              <a:t>Komunitas</a:t>
            </a:r>
            <a:r>
              <a:rPr lang="en-GB" sz="2200" dirty="0" smtClean="0"/>
              <a:t> </a:t>
            </a:r>
            <a:r>
              <a:rPr lang="en-GB" sz="2200" dirty="0" err="1" smtClean="0"/>
              <a:t>bersifat</a:t>
            </a:r>
            <a:r>
              <a:rPr lang="en-GB" sz="2200" dirty="0" smtClean="0"/>
              <a:t> </a:t>
            </a:r>
            <a:r>
              <a:rPr lang="en-GB" sz="2200" dirty="0" err="1" smtClean="0"/>
              <a:t>homogen</a:t>
            </a:r>
            <a:endParaRPr lang="en-US" sz="2200" dirty="0" smtClean="0"/>
          </a:p>
          <a:p>
            <a:pPr lvl="0">
              <a:buFont typeface="Wingdings" pitchFamily="2" charset="2"/>
              <a:buChar char="Ø"/>
            </a:pPr>
            <a:r>
              <a:rPr lang="en-GB" sz="2200" dirty="0" err="1" smtClean="0"/>
              <a:t>Komunitas</a:t>
            </a:r>
            <a:r>
              <a:rPr lang="en-GB" sz="2200" dirty="0" smtClean="0"/>
              <a:t> </a:t>
            </a:r>
            <a:r>
              <a:rPr lang="en-GB" sz="2200" dirty="0" err="1" smtClean="0"/>
              <a:t>hidup</a:t>
            </a:r>
            <a:r>
              <a:rPr lang="en-GB" sz="2200" dirty="0" smtClean="0"/>
              <a:t> </a:t>
            </a:r>
            <a:r>
              <a:rPr lang="en-GB" sz="2200" dirty="0" err="1" smtClean="0"/>
              <a:t>mandiri</a:t>
            </a:r>
            <a:r>
              <a:rPr lang="en-GB" sz="2200" dirty="0" smtClean="0"/>
              <a:t> (</a:t>
            </a:r>
            <a:r>
              <a:rPr lang="en-GB" sz="2200" i="1" dirty="0" smtClean="0"/>
              <a:t>self-sufficient</a:t>
            </a:r>
            <a:r>
              <a:rPr lang="en-GB" sz="2200" dirty="0" smtClean="0"/>
              <a:t>)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Pembangunan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bermaksud</a:t>
            </a:r>
            <a:r>
              <a:rPr lang="en-US" sz="2400" dirty="0" smtClean="0"/>
              <a:t> </a:t>
            </a:r>
            <a:r>
              <a:rPr lang="en-US" sz="2400" dirty="0" err="1" smtClean="0"/>
              <a:t>membina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community power.</a:t>
            </a:r>
          </a:p>
          <a:p>
            <a:r>
              <a:rPr lang="en-US" sz="2400" i="1" dirty="0" smtClean="0"/>
              <a:t>Community development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diingat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community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society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ideal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continuum, community-society continua.</a:t>
            </a:r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PEMBANGUNAN &amp;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b="1" dirty="0" err="1" smtClean="0"/>
              <a:t>Tinjauan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Etimologik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Dari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etimologik</a:t>
            </a:r>
            <a:r>
              <a:rPr lang="en-US" sz="2400" dirty="0" smtClean="0"/>
              <a:t>,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sadar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siuman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bangkit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atau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berdiri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bangun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bentuk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membuat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mendirikan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membina</a:t>
            </a:r>
            <a:endParaRPr lang="en-US" sz="2400" i="1" dirty="0" smtClean="0"/>
          </a:p>
          <a:p>
            <a:pPr>
              <a:buNone/>
            </a:pPr>
            <a:r>
              <a:rPr lang="en-US" sz="2400" b="1" dirty="0" err="1" smtClean="0"/>
              <a:t>Tinjauan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Ensiklopedik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Dari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(</a:t>
            </a:r>
            <a:r>
              <a:rPr lang="en-US" sz="2400" i="1" dirty="0" smtClean="0"/>
              <a:t>growth</a:t>
            </a:r>
            <a:r>
              <a:rPr lang="en-US" sz="2400" dirty="0" smtClean="0"/>
              <a:t>), </a:t>
            </a:r>
            <a:r>
              <a:rPr lang="en-US" sz="2400" dirty="0" err="1" smtClean="0"/>
              <a:t>rekonstruksi</a:t>
            </a:r>
            <a:r>
              <a:rPr lang="en-US" sz="2400" dirty="0" smtClean="0"/>
              <a:t> (</a:t>
            </a:r>
            <a:r>
              <a:rPr lang="en-US" sz="2400" i="1" dirty="0" smtClean="0"/>
              <a:t>reconstruction</a:t>
            </a:r>
            <a:r>
              <a:rPr lang="en-US" sz="2400" dirty="0" smtClean="0"/>
              <a:t>),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(</a:t>
            </a:r>
            <a:r>
              <a:rPr lang="en-US" sz="2400" i="1" dirty="0" smtClean="0"/>
              <a:t>modernization</a:t>
            </a:r>
            <a:r>
              <a:rPr lang="en-US" sz="2400" dirty="0" smtClean="0"/>
              <a:t>), </a:t>
            </a:r>
            <a:r>
              <a:rPr lang="en-US" sz="2400" dirty="0" err="1" smtClean="0"/>
              <a:t>westernisasi</a:t>
            </a:r>
            <a:r>
              <a:rPr lang="en-US" sz="2400" dirty="0" smtClean="0"/>
              <a:t> (</a:t>
            </a:r>
            <a:r>
              <a:rPr lang="en-US" sz="2400" i="1" dirty="0" smtClean="0"/>
              <a:t>westernization</a:t>
            </a:r>
            <a:r>
              <a:rPr lang="en-US" sz="2400" dirty="0" smtClean="0"/>
              <a:t>),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(</a:t>
            </a:r>
            <a:r>
              <a:rPr lang="en-US" sz="2400" i="1" dirty="0" smtClean="0"/>
              <a:t>social change</a:t>
            </a:r>
            <a:r>
              <a:rPr lang="en-US" sz="2400" dirty="0" smtClean="0"/>
              <a:t>), </a:t>
            </a:r>
            <a:r>
              <a:rPr lang="en-US" sz="2400" dirty="0" err="1" smtClean="0"/>
              <a:t>pembebasan</a:t>
            </a:r>
            <a:r>
              <a:rPr lang="en-US" sz="2400" dirty="0" smtClean="0"/>
              <a:t> (</a:t>
            </a:r>
            <a:r>
              <a:rPr lang="en-US" sz="2400" i="1" dirty="0" smtClean="0"/>
              <a:t>liberation</a:t>
            </a:r>
            <a:r>
              <a:rPr lang="en-US" sz="2400" dirty="0" smtClean="0"/>
              <a:t>), </a:t>
            </a:r>
            <a:r>
              <a:rPr lang="en-US" sz="2400" dirty="0" err="1" smtClean="0"/>
              <a:t>pembaharuan</a:t>
            </a:r>
            <a:r>
              <a:rPr lang="en-US" sz="2400" dirty="0" smtClean="0"/>
              <a:t> (</a:t>
            </a:r>
            <a:r>
              <a:rPr lang="en-US" sz="2400" i="1" dirty="0" smtClean="0"/>
              <a:t>innovation</a:t>
            </a:r>
            <a:r>
              <a:rPr lang="en-US" sz="2400" dirty="0" smtClean="0"/>
              <a:t>),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(</a:t>
            </a:r>
            <a:r>
              <a:rPr lang="en-US" sz="2400" i="1" dirty="0" smtClean="0"/>
              <a:t>national development</a:t>
            </a:r>
            <a:r>
              <a:rPr lang="en-US" sz="2400" dirty="0" smtClean="0"/>
              <a:t>),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(</a:t>
            </a:r>
            <a:r>
              <a:rPr lang="en-US" sz="2400" i="1" dirty="0" smtClean="0"/>
              <a:t>developmen</a:t>
            </a:r>
            <a:r>
              <a:rPr lang="en-US" sz="2400" dirty="0" smtClean="0"/>
              <a:t>t),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pembinaan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i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/>
              <a:t>A. </a:t>
            </a:r>
            <a:r>
              <a:rPr lang="en-US" sz="2400" b="1" dirty="0" err="1" smtClean="0"/>
              <a:t>Pertumbuhan</a:t>
            </a:r>
            <a:r>
              <a:rPr lang="en-US" sz="2400" b="1" dirty="0" smtClean="0"/>
              <a:t>.</a:t>
            </a:r>
          </a:p>
          <a:p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Thirlwall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Growth and Development</a:t>
            </a:r>
            <a:r>
              <a:rPr lang="en-US" sz="2400" dirty="0" smtClean="0"/>
              <a:t> (1974, 23),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kenaikan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B. </a:t>
            </a:r>
            <a:r>
              <a:rPr lang="en-US" sz="2400" b="1" dirty="0" err="1" smtClean="0"/>
              <a:t>Rekonstruksi</a:t>
            </a:r>
            <a:r>
              <a:rPr lang="en-US" sz="2400" b="1" dirty="0" smtClean="0"/>
              <a:t>.</a:t>
            </a:r>
          </a:p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menitikberatkan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</a:t>
            </a:r>
            <a:r>
              <a:rPr lang="en-US" sz="2400" dirty="0" err="1" smtClean="0"/>
              <a:t>sekutu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perang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C. </a:t>
            </a:r>
            <a:r>
              <a:rPr lang="en-US" sz="2400" b="1" dirty="0" err="1" smtClean="0"/>
              <a:t>Modernisasi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Reinhard</a:t>
            </a:r>
            <a:r>
              <a:rPr lang="en-US" sz="2400" dirty="0" smtClean="0"/>
              <a:t> </a:t>
            </a:r>
            <a:r>
              <a:rPr lang="en-US" sz="2400" dirty="0" err="1" smtClean="0"/>
              <a:t>Bendix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Modernisasi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Masalah</a:t>
            </a:r>
            <a:r>
              <a:rPr lang="en-US" sz="2400" i="1" dirty="0" smtClean="0"/>
              <a:t> Model Pembangunan</a:t>
            </a:r>
            <a:r>
              <a:rPr lang="en-US" sz="2400" dirty="0" smtClean="0"/>
              <a:t> (1970)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(1970 – 1830)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Prancis</a:t>
            </a:r>
            <a:r>
              <a:rPr lang="en-US" sz="2400" dirty="0" smtClean="0"/>
              <a:t> (1789 – 1794).  </a:t>
            </a:r>
            <a:r>
              <a:rPr lang="en-US" sz="2400" dirty="0" err="1" smtClean="0"/>
              <a:t>Aspek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menonjol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cara-cara</a:t>
            </a:r>
            <a:r>
              <a:rPr lang="en-US" sz="2400" dirty="0" smtClean="0"/>
              <a:t> modern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. </a:t>
            </a:r>
            <a:r>
              <a:rPr lang="en-US" sz="2400" dirty="0" err="1" smtClean="0"/>
              <a:t>Modernitas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sejauh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 </a:t>
            </a:r>
            <a:r>
              <a:rPr lang="en-US" sz="2400" dirty="0" err="1" smtClean="0"/>
              <a:t>nemerapkan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D. </a:t>
            </a:r>
            <a:r>
              <a:rPr lang="en-US" sz="2400" b="1" dirty="0" err="1" smtClean="0"/>
              <a:t>Westernisasi</a:t>
            </a:r>
            <a:r>
              <a:rPr lang="en-US" sz="2400" b="1" dirty="0" smtClean="0"/>
              <a:t>.</a:t>
            </a:r>
          </a:p>
          <a:p>
            <a:r>
              <a:rPr lang="en-US" sz="2400" dirty="0" err="1" smtClean="0"/>
              <a:t>Menurut</a:t>
            </a:r>
            <a:r>
              <a:rPr lang="en-US" sz="2400" dirty="0" smtClean="0"/>
              <a:t> Fred W. Riggs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berjudul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Persoalan-persoalan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menandingi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barat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westernisasi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E.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.</a:t>
            </a:r>
          </a:p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Selosoemardjan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Social Changes in </a:t>
            </a:r>
            <a:r>
              <a:rPr lang="en-US" sz="2400" i="1" dirty="0" err="1" smtClean="0"/>
              <a:t>Jogyakarta</a:t>
            </a:r>
            <a:r>
              <a:rPr lang="en-US" sz="2400" dirty="0" smtClean="0"/>
              <a:t>, 1962, 379;  Milton J. </a:t>
            </a:r>
            <a:r>
              <a:rPr lang="en-US" sz="2400" dirty="0" err="1" smtClean="0"/>
              <a:t>Esman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Josepp</a:t>
            </a:r>
            <a:r>
              <a:rPr lang="en-US" sz="2400" dirty="0" smtClean="0"/>
              <a:t> W. Eaton, ed., </a:t>
            </a:r>
            <a:r>
              <a:rPr lang="en-US" sz="2400" i="1" dirty="0" smtClean="0"/>
              <a:t>Institution Building and Development</a:t>
            </a:r>
            <a:r>
              <a:rPr lang="en-US" sz="2400" dirty="0" smtClean="0"/>
              <a:t>, 1972, 24,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lembaga-lembaga</a:t>
            </a:r>
            <a:r>
              <a:rPr lang="en-US" sz="2400" dirty="0" smtClean="0"/>
              <a:t> (institutions)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 err="1" smtClean="0"/>
              <a:t>Lebih</a:t>
            </a:r>
            <a:r>
              <a:rPr lang="en-US" sz="3800" dirty="0" smtClean="0"/>
              <a:t> </a:t>
            </a:r>
            <a:r>
              <a:rPr lang="en-US" sz="3800" dirty="0" err="1" smtClean="0"/>
              <a:t>lanjut</a:t>
            </a:r>
            <a:r>
              <a:rPr lang="en-US" sz="3800" dirty="0" smtClean="0"/>
              <a:t> </a:t>
            </a:r>
            <a:r>
              <a:rPr lang="en-US" sz="3800" dirty="0" err="1" smtClean="0"/>
              <a:t>Esman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D. Woods Thomas, et al., eds., </a:t>
            </a:r>
            <a:r>
              <a:rPr lang="en-US" sz="3800" i="1" dirty="0" smtClean="0"/>
              <a:t>Institution Building, A Model for Applied Social Change </a:t>
            </a:r>
            <a:r>
              <a:rPr lang="en-US" sz="3800" dirty="0" smtClean="0"/>
              <a:t>(1972, 65) </a:t>
            </a:r>
            <a:r>
              <a:rPr lang="en-US" sz="3800" dirty="0" err="1" smtClean="0"/>
              <a:t>menyatakan</a:t>
            </a:r>
            <a:r>
              <a:rPr lang="en-US" sz="3800" dirty="0" smtClean="0"/>
              <a:t> </a:t>
            </a:r>
            <a:r>
              <a:rPr lang="en-US" sz="3800" dirty="0" err="1" smtClean="0"/>
              <a:t>ada</a:t>
            </a:r>
            <a:r>
              <a:rPr lang="en-US" sz="3800" dirty="0" smtClean="0"/>
              <a:t> lima </a:t>
            </a:r>
            <a:r>
              <a:rPr lang="en-US" sz="3800" dirty="0" err="1" smtClean="0"/>
              <a:t>bentuk</a:t>
            </a:r>
            <a:r>
              <a:rPr lang="en-US" sz="3800" dirty="0" smtClean="0"/>
              <a:t> </a:t>
            </a:r>
            <a:r>
              <a:rPr lang="en-US" sz="3800" dirty="0" err="1" smtClean="0"/>
              <a:t>perubahan</a:t>
            </a:r>
            <a:r>
              <a:rPr lang="en-US" sz="3800" dirty="0" smtClean="0"/>
              <a:t> </a:t>
            </a:r>
            <a:r>
              <a:rPr lang="en-US" sz="3800" dirty="0" err="1" smtClean="0"/>
              <a:t>sosial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: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dirty="0" err="1" smtClean="0"/>
              <a:t>Perubahan</a:t>
            </a:r>
            <a:r>
              <a:rPr lang="en-US" sz="3800" dirty="0" smtClean="0"/>
              <a:t> </a:t>
            </a:r>
            <a:r>
              <a:rPr lang="en-US" sz="3800" dirty="0" err="1" smtClean="0"/>
              <a:t>evolusioner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perubahan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dikendalikan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lingkungan</a:t>
            </a:r>
            <a:r>
              <a:rPr lang="en-US" sz="3800" dirty="0" smtClean="0"/>
              <a:t> </a:t>
            </a:r>
            <a:r>
              <a:rPr lang="en-US" sz="3800" dirty="0" err="1" smtClean="0"/>
              <a:t>permisif</a:t>
            </a:r>
            <a:r>
              <a:rPr lang="en-US" sz="38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dirty="0" err="1" smtClean="0"/>
              <a:t>Perubahan</a:t>
            </a:r>
            <a:r>
              <a:rPr lang="en-US" sz="3800" dirty="0" smtClean="0"/>
              <a:t> </a:t>
            </a:r>
            <a:r>
              <a:rPr lang="en-US" sz="3800" dirty="0" err="1" smtClean="0"/>
              <a:t>revolusioner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perubahan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bisa</a:t>
            </a:r>
            <a:r>
              <a:rPr lang="en-US" sz="3800" dirty="0" smtClean="0"/>
              <a:t> </a:t>
            </a:r>
            <a:r>
              <a:rPr lang="en-US" sz="3800" dirty="0" err="1" smtClean="0"/>
              <a:t>dikendalikan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bisa</a:t>
            </a:r>
            <a:r>
              <a:rPr lang="en-US" sz="3800" dirty="0" smtClean="0"/>
              <a:t> </a:t>
            </a:r>
            <a:r>
              <a:rPr lang="en-US" sz="3800" dirty="0" err="1" smtClean="0"/>
              <a:t>juga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, </a:t>
            </a:r>
            <a:r>
              <a:rPr lang="en-US" sz="3800" dirty="0" err="1" smtClean="0"/>
              <a:t>tetapi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lingkungan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dimanipulasikan</a:t>
            </a:r>
            <a:r>
              <a:rPr lang="en-US" sz="38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dirty="0" err="1" smtClean="0"/>
              <a:t>Perubahan</a:t>
            </a:r>
            <a:r>
              <a:rPr lang="en-US" sz="3800" dirty="0" smtClean="0"/>
              <a:t> </a:t>
            </a:r>
            <a:r>
              <a:rPr lang="en-US" sz="3800" dirty="0" err="1" smtClean="0"/>
              <a:t>dialektikal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perubahan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dikendalikan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lingkungan</a:t>
            </a:r>
            <a:r>
              <a:rPr lang="en-US" sz="3800" dirty="0" smtClean="0"/>
              <a:t> </a:t>
            </a:r>
            <a:r>
              <a:rPr lang="en-US" sz="3800" dirty="0" err="1" smtClean="0"/>
              <a:t>permisif</a:t>
            </a:r>
            <a:r>
              <a:rPr lang="en-US" sz="38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dirty="0" err="1" smtClean="0"/>
              <a:t>Perubahan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dipaksakan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perubahan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dikendalikan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memanipulasikan</a:t>
            </a:r>
            <a:r>
              <a:rPr lang="en-US" sz="3800" dirty="0" smtClean="0"/>
              <a:t> </a:t>
            </a:r>
            <a:r>
              <a:rPr lang="en-US" sz="3800" dirty="0" err="1" smtClean="0"/>
              <a:t>lingkungan</a:t>
            </a:r>
            <a:r>
              <a:rPr lang="en-US" sz="38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dirty="0" err="1" smtClean="0"/>
              <a:t>Perubahan</a:t>
            </a:r>
            <a:r>
              <a:rPr lang="en-US" sz="3800" dirty="0" smtClean="0"/>
              <a:t> </a:t>
            </a:r>
            <a:r>
              <a:rPr lang="en-US" sz="3800" dirty="0" err="1" smtClean="0"/>
              <a:t>terkendali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perubahan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dikendalikan</a:t>
            </a:r>
            <a:r>
              <a:rPr lang="en-US" sz="3800" dirty="0" smtClean="0"/>
              <a:t> </a:t>
            </a:r>
            <a:r>
              <a:rPr lang="en-US" sz="3800" dirty="0" err="1" smtClean="0"/>
              <a:t>tetapi</a:t>
            </a:r>
            <a:r>
              <a:rPr lang="en-US" sz="3800" dirty="0" smtClean="0"/>
              <a:t> </a:t>
            </a:r>
            <a:r>
              <a:rPr lang="en-US" sz="3800" dirty="0" err="1" smtClean="0"/>
              <a:t>lingkungan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permisif</a:t>
            </a:r>
            <a:r>
              <a:rPr lang="en-US" sz="3800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26893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 smtClean="0"/>
              <a:t>F. </a:t>
            </a:r>
            <a:r>
              <a:rPr lang="en-US" sz="3400" b="1" dirty="0" err="1" smtClean="0"/>
              <a:t>Pembebasan</a:t>
            </a:r>
            <a:r>
              <a:rPr lang="en-US" sz="3400" b="1" dirty="0" smtClean="0"/>
              <a:t>.</a:t>
            </a:r>
          </a:p>
          <a:p>
            <a:r>
              <a:rPr lang="en-US" sz="3400" dirty="0" err="1" smtClean="0"/>
              <a:t>Mazhab</a:t>
            </a:r>
            <a:r>
              <a:rPr lang="en-US" sz="3400" dirty="0" smtClean="0"/>
              <a:t> </a:t>
            </a:r>
            <a:r>
              <a:rPr lang="en-US" sz="3400" dirty="0" err="1" smtClean="0"/>
              <a:t>Perancis</a:t>
            </a:r>
            <a:r>
              <a:rPr lang="en-US" sz="3400" dirty="0" smtClean="0"/>
              <a:t> </a:t>
            </a:r>
            <a:r>
              <a:rPr lang="en-US" sz="3400" dirty="0" err="1" smtClean="0"/>
              <a:t>mengajarkan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</a:t>
            </a:r>
            <a:r>
              <a:rPr lang="en-US" sz="3400" dirty="0" err="1" smtClean="0"/>
              <a:t>pembangunan</a:t>
            </a:r>
            <a:r>
              <a:rPr lang="en-US" sz="3400" dirty="0" smtClean="0"/>
              <a:t> </a:t>
            </a:r>
            <a:r>
              <a:rPr lang="en-US" sz="3400" dirty="0" err="1" smtClean="0"/>
              <a:t>berarti</a:t>
            </a:r>
            <a:r>
              <a:rPr lang="en-US" sz="3400" dirty="0" smtClean="0"/>
              <a:t> </a:t>
            </a:r>
            <a:r>
              <a:rPr lang="en-US" sz="3400" dirty="0" err="1" smtClean="0"/>
              <a:t>menilai</a:t>
            </a:r>
            <a:r>
              <a:rPr lang="en-US" sz="3400" dirty="0" smtClean="0"/>
              <a:t> </a:t>
            </a:r>
            <a:r>
              <a:rPr lang="en-US" sz="3400" dirty="0" err="1" smtClean="0"/>
              <a:t>kembali</a:t>
            </a:r>
            <a:r>
              <a:rPr lang="en-US" sz="3400" dirty="0" smtClean="0"/>
              <a:t> </a:t>
            </a:r>
            <a:r>
              <a:rPr lang="en-US" sz="3400" dirty="0" err="1" smtClean="0"/>
              <a:t>keadaan</a:t>
            </a:r>
            <a:r>
              <a:rPr lang="en-US" sz="3400" dirty="0" smtClean="0"/>
              <a:t> </a:t>
            </a:r>
            <a:r>
              <a:rPr lang="en-US" sz="3400" dirty="0" err="1" smtClean="0"/>
              <a:t>setiap</a:t>
            </a:r>
            <a:r>
              <a:rPr lang="en-US" sz="3400" dirty="0" smtClean="0"/>
              <a:t> </a:t>
            </a:r>
            <a:r>
              <a:rPr lang="en-US" sz="3400" dirty="0" err="1" smtClean="0"/>
              <a:t>kelompok</a:t>
            </a:r>
            <a:r>
              <a:rPr lang="en-US" sz="3400" dirty="0" smtClean="0"/>
              <a:t> </a:t>
            </a:r>
            <a:r>
              <a:rPr lang="en-US" sz="3400" dirty="0" err="1" smtClean="0"/>
              <a:t>masyarakat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mengadakan</a:t>
            </a:r>
            <a:r>
              <a:rPr lang="en-US" sz="3400" dirty="0" smtClean="0"/>
              <a:t> </a:t>
            </a:r>
            <a:r>
              <a:rPr lang="en-US" sz="3400" dirty="0" err="1" smtClean="0"/>
              <a:t>perbaikan</a:t>
            </a:r>
            <a:r>
              <a:rPr lang="en-US" sz="3400" dirty="0" smtClean="0"/>
              <a:t> </a:t>
            </a:r>
            <a:r>
              <a:rPr lang="en-US" sz="3400" dirty="0" err="1" smtClean="0"/>
              <a:t>kualitatif</a:t>
            </a:r>
            <a:r>
              <a:rPr lang="en-US" sz="3400" dirty="0" smtClean="0"/>
              <a:t>, </a:t>
            </a:r>
            <a:r>
              <a:rPr lang="en-US" sz="3400" dirty="0" err="1" smtClean="0"/>
              <a:t>baik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kelompok</a:t>
            </a:r>
            <a:r>
              <a:rPr lang="en-US" sz="3400" dirty="0" smtClean="0"/>
              <a:t> </a:t>
            </a:r>
            <a:r>
              <a:rPr lang="en-US" sz="3400" dirty="0" err="1" smtClean="0"/>
              <a:t>maupun</a:t>
            </a:r>
            <a:r>
              <a:rPr lang="en-US" sz="3400" dirty="0" smtClean="0"/>
              <a:t> </a:t>
            </a:r>
            <a:r>
              <a:rPr lang="en-US" sz="3400" dirty="0" err="1" smtClean="0"/>
              <a:t>individu</a:t>
            </a:r>
            <a:r>
              <a:rPr lang="en-US" sz="3400" dirty="0" smtClean="0"/>
              <a:t>. </a:t>
            </a:r>
          </a:p>
          <a:p>
            <a:pPr>
              <a:buNone/>
            </a:pPr>
            <a:r>
              <a:rPr lang="en-US" sz="3400" b="1" dirty="0" smtClean="0"/>
              <a:t>G. </a:t>
            </a:r>
            <a:r>
              <a:rPr lang="en-US" sz="3400" b="1" dirty="0" err="1" smtClean="0"/>
              <a:t>Pembaharuan</a:t>
            </a:r>
            <a:r>
              <a:rPr lang="en-US" sz="3400" b="1" dirty="0" smtClean="0"/>
              <a:t>.</a:t>
            </a:r>
          </a:p>
          <a:p>
            <a:r>
              <a:rPr lang="en-US" sz="3400" dirty="0" err="1" smtClean="0"/>
              <a:t>Pembaharuan</a:t>
            </a:r>
            <a:r>
              <a:rPr lang="en-US" sz="3400" dirty="0" smtClean="0"/>
              <a:t>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salah</a:t>
            </a:r>
            <a:r>
              <a:rPr lang="en-US" sz="3400" dirty="0" smtClean="0"/>
              <a:t> </a:t>
            </a:r>
            <a:r>
              <a:rPr lang="en-US" sz="3400" dirty="0" err="1" smtClean="0"/>
              <a:t>satu</a:t>
            </a:r>
            <a:r>
              <a:rPr lang="en-US" sz="3400" dirty="0" smtClean="0"/>
              <a:t> </a:t>
            </a:r>
            <a:r>
              <a:rPr lang="en-US" sz="3400" dirty="0" err="1" smtClean="0"/>
              <a:t>bentuk</a:t>
            </a:r>
            <a:r>
              <a:rPr lang="en-US" sz="3400" dirty="0" smtClean="0"/>
              <a:t> </a:t>
            </a:r>
            <a:r>
              <a:rPr lang="en-US" sz="3400" dirty="0" err="1" smtClean="0"/>
              <a:t>proses</a:t>
            </a:r>
            <a:r>
              <a:rPr lang="en-US" sz="3400" dirty="0" smtClean="0"/>
              <a:t> </a:t>
            </a:r>
            <a:r>
              <a:rPr lang="en-US" sz="3400" dirty="0" err="1" smtClean="0"/>
              <a:t>sosial</a:t>
            </a:r>
            <a:r>
              <a:rPr lang="en-US" sz="3400" dirty="0" smtClean="0"/>
              <a:t> yang </a:t>
            </a:r>
            <a:r>
              <a:rPr lang="en-US" sz="3400" dirty="0" err="1" smtClean="0"/>
              <a:t>erat</a:t>
            </a:r>
            <a:r>
              <a:rPr lang="en-US" sz="3400" dirty="0" smtClean="0"/>
              <a:t> </a:t>
            </a:r>
            <a:r>
              <a:rPr lang="en-US" sz="3400" dirty="0" err="1" smtClean="0"/>
              <a:t>kaitannya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modernisasi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perubahan</a:t>
            </a:r>
            <a:r>
              <a:rPr lang="en-US" sz="3400" dirty="0" smtClean="0"/>
              <a:t> </a:t>
            </a:r>
            <a:r>
              <a:rPr lang="en-US" sz="3400" dirty="0" err="1" smtClean="0"/>
              <a:t>sosial</a:t>
            </a:r>
            <a:r>
              <a:rPr lang="en-US" sz="3400" dirty="0" smtClean="0"/>
              <a:t>.  </a:t>
            </a:r>
            <a:r>
              <a:rPr lang="en-US" sz="3400" dirty="0" err="1" smtClean="0"/>
              <a:t>Pembaharuan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modernisasi</a:t>
            </a:r>
            <a:r>
              <a:rPr lang="en-US" sz="3400" dirty="0" smtClean="0"/>
              <a:t> </a:t>
            </a:r>
            <a:r>
              <a:rPr lang="en-US" sz="3400" dirty="0" err="1" smtClean="0"/>
              <a:t>didorong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penemuan-penemuan</a:t>
            </a:r>
            <a:r>
              <a:rPr lang="en-US" sz="3400" dirty="0" smtClean="0"/>
              <a:t> </a:t>
            </a:r>
            <a:r>
              <a:rPr lang="en-US" sz="3400" dirty="0" err="1" smtClean="0"/>
              <a:t>ilmiah</a:t>
            </a:r>
            <a:r>
              <a:rPr lang="en-US" sz="3400" dirty="0" smtClean="0"/>
              <a:t> (inventions), </a:t>
            </a:r>
            <a:r>
              <a:rPr lang="en-US" sz="3400" dirty="0" err="1" smtClean="0"/>
              <a:t>sedangkan</a:t>
            </a:r>
            <a:r>
              <a:rPr lang="en-US" sz="3400" dirty="0" smtClean="0"/>
              <a:t> </a:t>
            </a:r>
            <a:r>
              <a:rPr lang="en-US" sz="3400" dirty="0" err="1" smtClean="0"/>
              <a:t>terhadap</a:t>
            </a:r>
            <a:r>
              <a:rPr lang="en-US" sz="3400" dirty="0" smtClean="0"/>
              <a:t> </a:t>
            </a:r>
            <a:r>
              <a:rPr lang="en-US" sz="3400" dirty="0" err="1" smtClean="0"/>
              <a:t>perubahan</a:t>
            </a:r>
            <a:r>
              <a:rPr lang="en-US" sz="3400" dirty="0" smtClean="0"/>
              <a:t> </a:t>
            </a:r>
            <a:r>
              <a:rPr lang="en-US" sz="3400" dirty="0" err="1" smtClean="0"/>
              <a:t>sosial</a:t>
            </a:r>
            <a:r>
              <a:rPr lang="en-US" sz="3400" dirty="0" smtClean="0"/>
              <a:t>, </a:t>
            </a:r>
            <a:r>
              <a:rPr lang="en-US" sz="3400" dirty="0" err="1" smtClean="0"/>
              <a:t>pembaharuan</a:t>
            </a:r>
            <a:r>
              <a:rPr lang="en-US" sz="3400" dirty="0" smtClean="0"/>
              <a:t> </a:t>
            </a:r>
            <a:r>
              <a:rPr lang="en-US" sz="3400" dirty="0" err="1" smtClean="0"/>
              <a:t>mempunyai</a:t>
            </a:r>
            <a:r>
              <a:rPr lang="en-US" sz="3400" dirty="0" smtClean="0"/>
              <a:t> </a:t>
            </a:r>
            <a:r>
              <a:rPr lang="en-US" sz="3400" dirty="0" err="1" smtClean="0"/>
              <a:t>pengaruh</a:t>
            </a:r>
            <a:r>
              <a:rPr lang="en-US" sz="3400" dirty="0" smtClean="0"/>
              <a:t> </a:t>
            </a:r>
            <a:r>
              <a:rPr lang="en-US" sz="3400" dirty="0" err="1" smtClean="0"/>
              <a:t>timbal</a:t>
            </a:r>
            <a:r>
              <a:rPr lang="en-US" sz="3400" dirty="0" smtClean="0"/>
              <a:t> </a:t>
            </a:r>
            <a:r>
              <a:rPr lang="en-US" sz="3400" dirty="0" err="1" smtClean="0"/>
              <a:t>balik</a:t>
            </a:r>
            <a:r>
              <a:rPr lang="en-US" sz="3400" dirty="0" smtClean="0"/>
              <a:t>. </a:t>
            </a:r>
          </a:p>
          <a:p>
            <a:pPr>
              <a:buNone/>
            </a:pPr>
            <a:r>
              <a:rPr lang="en-US" sz="3300" i="1" dirty="0" smtClean="0"/>
              <a:t>H. Pembangunan </a:t>
            </a:r>
            <a:r>
              <a:rPr lang="en-US" sz="3300" i="1" dirty="0" err="1" smtClean="0"/>
              <a:t>Bangsa</a:t>
            </a:r>
            <a:r>
              <a:rPr lang="en-US" sz="3300" i="1" dirty="0" smtClean="0"/>
              <a:t>.</a:t>
            </a:r>
            <a:endParaRPr lang="en-US" sz="3300" dirty="0" smtClean="0"/>
          </a:p>
          <a:p>
            <a:r>
              <a:rPr lang="en-US" sz="3300" dirty="0" err="1" smtClean="0"/>
              <a:t>Menurut</a:t>
            </a:r>
            <a:r>
              <a:rPr lang="en-US" sz="3300" dirty="0" smtClean="0"/>
              <a:t> </a:t>
            </a:r>
            <a:r>
              <a:rPr lang="en-US" sz="3300" dirty="0" err="1" smtClean="0"/>
              <a:t>Sondang</a:t>
            </a:r>
            <a:r>
              <a:rPr lang="en-US" sz="3300" dirty="0" smtClean="0"/>
              <a:t> P. </a:t>
            </a:r>
            <a:r>
              <a:rPr lang="en-US" sz="3300" dirty="0" err="1" smtClean="0"/>
              <a:t>Siagian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i="1" dirty="0" err="1" smtClean="0"/>
              <a:t>Administrasi</a:t>
            </a:r>
            <a:r>
              <a:rPr lang="en-US" sz="3300" i="1" dirty="0" smtClean="0"/>
              <a:t> Pembangunan</a:t>
            </a:r>
            <a:r>
              <a:rPr lang="en-US" sz="3300" dirty="0" smtClean="0"/>
              <a:t> (1974) </a:t>
            </a:r>
            <a:r>
              <a:rPr lang="en-US" sz="3300" dirty="0" err="1" smtClean="0"/>
              <a:t>mendefinisikan</a:t>
            </a:r>
            <a:r>
              <a:rPr lang="en-US" sz="3300" dirty="0" smtClean="0"/>
              <a:t> </a:t>
            </a:r>
            <a:r>
              <a:rPr lang="en-US" sz="3300" dirty="0" err="1" smtClean="0"/>
              <a:t>pembangunan</a:t>
            </a:r>
            <a:r>
              <a:rPr lang="en-US" sz="3300" dirty="0" smtClean="0"/>
              <a:t> </a:t>
            </a:r>
            <a:r>
              <a:rPr lang="en-US" sz="3300" dirty="0" err="1" smtClean="0"/>
              <a:t>sebagai</a:t>
            </a:r>
            <a:r>
              <a:rPr lang="en-US" sz="3300" dirty="0" smtClean="0"/>
              <a:t> </a:t>
            </a:r>
            <a:r>
              <a:rPr lang="en-US" sz="3300" dirty="0" err="1" smtClean="0"/>
              <a:t>suatu</a:t>
            </a:r>
            <a:r>
              <a:rPr lang="en-US" sz="3300" dirty="0" smtClean="0"/>
              <a:t> </a:t>
            </a:r>
            <a:r>
              <a:rPr lang="en-US" sz="3300" dirty="0" err="1" smtClean="0"/>
              <a:t>usaha</a:t>
            </a:r>
            <a:r>
              <a:rPr lang="en-US" sz="3300" dirty="0" smtClean="0"/>
              <a:t> </a:t>
            </a:r>
            <a:r>
              <a:rPr lang="en-US" sz="3300" dirty="0" err="1" smtClean="0"/>
              <a:t>atau</a:t>
            </a:r>
            <a:r>
              <a:rPr lang="en-US" sz="3300" dirty="0" smtClean="0"/>
              <a:t> </a:t>
            </a:r>
            <a:r>
              <a:rPr lang="en-US" sz="3300" dirty="0" err="1" smtClean="0"/>
              <a:t>rangkaian</a:t>
            </a:r>
            <a:r>
              <a:rPr lang="en-US" sz="3300" dirty="0" smtClean="0"/>
              <a:t> </a:t>
            </a:r>
            <a:r>
              <a:rPr lang="en-US" sz="3300" dirty="0" err="1" smtClean="0"/>
              <a:t>usaha</a:t>
            </a:r>
            <a:r>
              <a:rPr lang="en-US" sz="3300" dirty="0" smtClean="0"/>
              <a:t> </a:t>
            </a:r>
            <a:r>
              <a:rPr lang="en-US" sz="3300" dirty="0" err="1" smtClean="0"/>
              <a:t>pertumbuhan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perubahan</a:t>
            </a:r>
            <a:r>
              <a:rPr lang="en-US" sz="3300" dirty="0" smtClean="0"/>
              <a:t> yang </a:t>
            </a:r>
            <a:r>
              <a:rPr lang="en-US" sz="3300" dirty="0" err="1" smtClean="0"/>
              <a:t>berencana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dilakukan</a:t>
            </a:r>
            <a:r>
              <a:rPr lang="en-US" sz="3300" dirty="0" smtClean="0"/>
              <a:t> </a:t>
            </a:r>
            <a:r>
              <a:rPr lang="en-US" sz="3300" dirty="0" err="1" smtClean="0"/>
              <a:t>secara</a:t>
            </a:r>
            <a:r>
              <a:rPr lang="en-US" sz="3300" dirty="0" smtClean="0"/>
              <a:t> </a:t>
            </a:r>
            <a:r>
              <a:rPr lang="en-US" sz="3300" dirty="0" err="1" smtClean="0"/>
              <a:t>sadar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 err="1" smtClean="0"/>
              <a:t>suatu</a:t>
            </a:r>
            <a:r>
              <a:rPr lang="en-US" sz="3300" dirty="0" smtClean="0"/>
              <a:t> </a:t>
            </a:r>
            <a:r>
              <a:rPr lang="en-US" sz="3300" dirty="0" err="1" smtClean="0"/>
              <a:t>bangsa</a:t>
            </a:r>
            <a:r>
              <a:rPr lang="en-US" sz="3300" dirty="0" smtClean="0"/>
              <a:t>, </a:t>
            </a:r>
            <a:r>
              <a:rPr lang="en-US" sz="3300" dirty="0" err="1" smtClean="0"/>
              <a:t>negara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pemerintah</a:t>
            </a:r>
            <a:r>
              <a:rPr lang="en-US" sz="3300" dirty="0" smtClean="0"/>
              <a:t>, </a:t>
            </a:r>
            <a:r>
              <a:rPr lang="en-US" sz="3300" dirty="0" err="1" smtClean="0"/>
              <a:t>menuju</a:t>
            </a:r>
            <a:r>
              <a:rPr lang="en-US" sz="3300" dirty="0" smtClean="0"/>
              <a:t> </a:t>
            </a:r>
            <a:r>
              <a:rPr lang="en-US" sz="3300" dirty="0" err="1" smtClean="0"/>
              <a:t>modernitas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rangka</a:t>
            </a:r>
            <a:r>
              <a:rPr lang="en-US" sz="3300" dirty="0" smtClean="0"/>
              <a:t> </a:t>
            </a:r>
            <a:r>
              <a:rPr lang="en-US" sz="3300" dirty="0" err="1" smtClean="0"/>
              <a:t>pembinaan</a:t>
            </a:r>
            <a:r>
              <a:rPr lang="en-US" sz="3300" dirty="0" smtClean="0"/>
              <a:t> </a:t>
            </a:r>
            <a:r>
              <a:rPr lang="en-US" sz="3300" dirty="0" err="1" smtClean="0"/>
              <a:t>bangsa</a:t>
            </a:r>
            <a:r>
              <a:rPr lang="en-US" sz="3300" dirty="0" smtClean="0"/>
              <a:t>. 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J. </a:t>
            </a:r>
            <a:r>
              <a:rPr lang="en-US" b="1" dirty="0" err="1" smtClean="0"/>
              <a:t>Pembinaan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meluruskan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menyeleweng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K. Pembangunan.</a:t>
            </a:r>
          </a:p>
          <a:p>
            <a:r>
              <a:rPr lang="en-US" sz="2100" dirty="0" err="1" smtClean="0"/>
              <a:t>Menurut</a:t>
            </a:r>
            <a:r>
              <a:rPr lang="en-US" sz="2100" dirty="0" smtClean="0"/>
              <a:t> Saul M. Katz </a:t>
            </a:r>
            <a:r>
              <a:rPr lang="en-US" sz="2100" dirty="0" err="1" smtClean="0"/>
              <a:t>dalam</a:t>
            </a:r>
            <a:r>
              <a:rPr lang="en-US" sz="2100" dirty="0" smtClean="0"/>
              <a:t> Riggs, ed., (1971, 110) </a:t>
            </a:r>
            <a:r>
              <a:rPr lang="en-US" sz="2100" dirty="0" err="1" smtClean="0"/>
              <a:t>menyatakan</a:t>
            </a:r>
            <a:r>
              <a:rPr lang="en-US" sz="2100" dirty="0" smtClean="0"/>
              <a:t> </a:t>
            </a: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perubahan</a:t>
            </a:r>
            <a:r>
              <a:rPr lang="en-US" sz="2100" dirty="0" smtClean="0"/>
              <a:t> </a:t>
            </a:r>
            <a:r>
              <a:rPr lang="en-US" sz="2100" dirty="0" err="1" smtClean="0"/>
              <a:t>besar-besaran</a:t>
            </a:r>
            <a:r>
              <a:rPr lang="en-US" sz="2100" dirty="0" smtClean="0"/>
              <a:t>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bangsa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keadaan</a:t>
            </a:r>
            <a:r>
              <a:rPr lang="en-US" sz="2100" dirty="0" smtClean="0"/>
              <a:t> </a:t>
            </a:r>
            <a:r>
              <a:rPr lang="en-US" sz="2100" dirty="0" err="1" smtClean="0"/>
              <a:t>menuju</a:t>
            </a:r>
            <a:r>
              <a:rPr lang="en-US" sz="2100" dirty="0" smtClean="0"/>
              <a:t> </a:t>
            </a:r>
            <a:r>
              <a:rPr lang="en-US" sz="2100" dirty="0" err="1" smtClean="0"/>
              <a:t>keadaan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baik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Michael </a:t>
            </a:r>
            <a:r>
              <a:rPr lang="en-US" sz="2100" dirty="0" err="1" smtClean="0"/>
              <a:t>Todaro</a:t>
            </a:r>
            <a:r>
              <a:rPr lang="en-US" sz="2100" dirty="0" smtClean="0"/>
              <a:t> (1978)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</a:t>
            </a:r>
            <a:r>
              <a:rPr lang="en-US" sz="2100" dirty="0" err="1" smtClean="0"/>
              <a:t>tiga</a:t>
            </a:r>
            <a:r>
              <a:rPr lang="en-US" sz="2100" dirty="0" smtClean="0"/>
              <a:t> </a:t>
            </a:r>
            <a:r>
              <a:rPr lang="en-US" sz="2100" dirty="0" err="1" smtClean="0"/>
              <a:t>konsep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tujuan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: </a:t>
            </a:r>
            <a:r>
              <a:rPr lang="en-US" sz="2100" i="1" dirty="0" err="1" smtClean="0"/>
              <a:t>kebutuhan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hidup</a:t>
            </a:r>
            <a:r>
              <a:rPr lang="en-US" sz="2100" dirty="0" smtClean="0"/>
              <a:t> (</a:t>
            </a:r>
            <a:r>
              <a:rPr lang="en-US" sz="2100" dirty="0" err="1" smtClean="0"/>
              <a:t>pertumbuhan</a:t>
            </a:r>
            <a:r>
              <a:rPr lang="en-US" sz="2100" dirty="0" smtClean="0"/>
              <a:t> </a:t>
            </a:r>
            <a:r>
              <a:rPr lang="en-US" sz="2100" dirty="0" err="1" smtClean="0"/>
              <a:t>ekonomi</a:t>
            </a:r>
            <a:r>
              <a:rPr lang="en-US" sz="2100" dirty="0" smtClean="0"/>
              <a:t>), </a:t>
            </a:r>
            <a:r>
              <a:rPr lang="en-US" sz="2100" i="1" dirty="0" err="1" smtClean="0"/>
              <a:t>kebebasan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memilih</a:t>
            </a:r>
            <a:r>
              <a:rPr lang="en-US" sz="2100" dirty="0" smtClean="0"/>
              <a:t> (</a:t>
            </a:r>
            <a:r>
              <a:rPr lang="en-US" sz="2100" dirty="0" err="1" smtClean="0"/>
              <a:t>perubahan</a:t>
            </a:r>
            <a:r>
              <a:rPr lang="en-US" sz="2100" dirty="0" smtClean="0"/>
              <a:t> </a:t>
            </a:r>
            <a:r>
              <a:rPr lang="en-US" sz="2100" dirty="0" err="1" smtClean="0"/>
              <a:t>sosial</a:t>
            </a:r>
            <a:r>
              <a:rPr lang="en-US" sz="2100" dirty="0" smtClean="0"/>
              <a:t>),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i="1" dirty="0" err="1" smtClean="0"/>
              <a:t>harga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diri</a:t>
            </a:r>
            <a:r>
              <a:rPr lang="en-US" sz="2100" dirty="0" smtClean="0"/>
              <a:t> (</a:t>
            </a:r>
            <a:r>
              <a:rPr lang="en-US" sz="2100" dirty="0" err="1" smtClean="0"/>
              <a:t>nilai</a:t>
            </a:r>
            <a:r>
              <a:rPr lang="en-US" sz="2100" dirty="0" smtClean="0"/>
              <a:t> </a:t>
            </a:r>
            <a:r>
              <a:rPr lang="en-US" sz="2100" dirty="0" err="1" smtClean="0"/>
              <a:t>etik</a:t>
            </a:r>
            <a:r>
              <a:rPr lang="en-US" sz="2100" dirty="0" smtClean="0"/>
              <a:t>).  </a:t>
            </a:r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PEMBANGUNAN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Pandangan</a:t>
            </a:r>
            <a:r>
              <a:rPr lang="es-ES" dirty="0" smtClean="0"/>
              <a:t> </a:t>
            </a:r>
            <a:r>
              <a:rPr lang="es-ES" dirty="0" err="1" smtClean="0"/>
              <a:t>lain</a:t>
            </a:r>
            <a:r>
              <a:rPr lang="es-ES" dirty="0" smtClean="0"/>
              <a:t> yang </a:t>
            </a:r>
            <a:r>
              <a:rPr lang="es-ES" dirty="0" err="1" smtClean="0"/>
              <a:t>dikemukanan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Harlan</a:t>
            </a:r>
            <a:r>
              <a:rPr lang="es-ES" dirty="0" smtClean="0"/>
              <a:t> Cleveland dan </a:t>
            </a:r>
            <a:r>
              <a:rPr lang="es-ES" dirty="0" err="1" smtClean="0"/>
              <a:t>Mochtar</a:t>
            </a:r>
            <a:r>
              <a:rPr lang="es-ES" dirty="0" smtClean="0"/>
              <a:t> </a:t>
            </a:r>
            <a:r>
              <a:rPr lang="es-ES" dirty="0" err="1" smtClean="0"/>
              <a:t>Lubis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i="1" dirty="0" smtClean="0"/>
              <a:t>Masa </a:t>
            </a:r>
            <a:r>
              <a:rPr lang="es-ES" i="1" dirty="0" err="1" smtClean="0"/>
              <a:t>Depan</a:t>
            </a:r>
            <a:r>
              <a:rPr lang="es-ES" i="1" dirty="0" smtClean="0"/>
              <a:t> “</a:t>
            </a:r>
            <a:r>
              <a:rPr lang="es-ES" i="1" dirty="0" err="1" smtClean="0"/>
              <a:t>Pembangunan</a:t>
            </a:r>
            <a:r>
              <a:rPr lang="es-ES" i="1" dirty="0" smtClean="0"/>
              <a:t>”</a:t>
            </a:r>
            <a:r>
              <a:rPr lang="es-ES" dirty="0" smtClean="0"/>
              <a:t> (1990, 1) </a:t>
            </a:r>
            <a:r>
              <a:rPr lang="es-ES" dirty="0" err="1" smtClean="0"/>
              <a:t>menyatakan</a:t>
            </a:r>
            <a:r>
              <a:rPr lang="es-ES" dirty="0" smtClean="0"/>
              <a:t> </a:t>
            </a:r>
            <a:r>
              <a:rPr lang="es-ES" dirty="0" err="1" smtClean="0"/>
              <a:t>bahwa</a:t>
            </a:r>
            <a:r>
              <a:rPr lang="es-ES" dirty="0" smtClean="0"/>
              <a:t> </a:t>
            </a:r>
            <a:r>
              <a:rPr lang="es-ES" dirty="0" err="1" smtClean="0"/>
              <a:t>pembangunan</a:t>
            </a:r>
            <a:r>
              <a:rPr lang="es-ES" dirty="0" smtClean="0"/>
              <a:t> </a:t>
            </a:r>
            <a:r>
              <a:rPr lang="es-ES" dirty="0" err="1" smtClean="0"/>
              <a:t>merupakan</a:t>
            </a:r>
            <a:r>
              <a:rPr lang="es-ES" dirty="0" smtClean="0"/>
              <a:t> </a:t>
            </a:r>
            <a:r>
              <a:rPr lang="es-ES" dirty="0" err="1" smtClean="0"/>
              <a:t>peningkatan</a:t>
            </a:r>
            <a:r>
              <a:rPr lang="es-ES" dirty="0" smtClean="0"/>
              <a:t> </a:t>
            </a:r>
            <a:r>
              <a:rPr lang="es-ES" dirty="0" err="1" smtClean="0"/>
              <a:t>pertumbuhan</a:t>
            </a:r>
            <a:r>
              <a:rPr lang="es-ES" dirty="0" smtClean="0"/>
              <a:t> </a:t>
            </a:r>
            <a:r>
              <a:rPr lang="es-ES" dirty="0" err="1" smtClean="0"/>
              <a:t>ekonomi</a:t>
            </a:r>
            <a:r>
              <a:rPr lang="es-ES" dirty="0" smtClean="0"/>
              <a:t> </a:t>
            </a:r>
            <a:r>
              <a:rPr lang="es-ES" dirty="0" err="1" smtClean="0"/>
              <a:t>disertai</a:t>
            </a:r>
            <a:r>
              <a:rPr lang="es-ES" dirty="0" smtClean="0"/>
              <a:t> </a:t>
            </a:r>
            <a:r>
              <a:rPr lang="es-ES" dirty="0" err="1" smtClean="0"/>
              <a:t>keadilan</a:t>
            </a:r>
            <a:r>
              <a:rPr lang="es-ES" dirty="0" smtClean="0"/>
              <a:t> </a:t>
            </a:r>
            <a:r>
              <a:rPr lang="es-ES" dirty="0" err="1" smtClean="0"/>
              <a:t>sosial</a:t>
            </a:r>
            <a:r>
              <a:rPr lang="es-ES" dirty="0" smtClean="0"/>
              <a:t> secara </a:t>
            </a:r>
            <a:r>
              <a:rPr lang="es-ES" dirty="0" err="1" smtClean="0"/>
              <a:t>sadar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Mardikanto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i="1" dirty="0" err="1" smtClean="0"/>
              <a:t>Penyuluhan</a:t>
            </a:r>
            <a:r>
              <a:rPr lang="es-ES" i="1" dirty="0" smtClean="0"/>
              <a:t> </a:t>
            </a:r>
            <a:r>
              <a:rPr lang="es-ES" i="1" dirty="0" err="1" smtClean="0"/>
              <a:t>Pembangunan</a:t>
            </a:r>
            <a:r>
              <a:rPr lang="es-ES" i="1" dirty="0" smtClean="0"/>
              <a:t> </a:t>
            </a:r>
            <a:r>
              <a:rPr lang="es-ES" i="1" dirty="0" err="1" smtClean="0"/>
              <a:t>Pertanian</a:t>
            </a:r>
            <a:r>
              <a:rPr lang="es-ES" dirty="0" smtClean="0"/>
              <a:t> (1991) </a:t>
            </a:r>
            <a:r>
              <a:rPr lang="es-ES" dirty="0" err="1" smtClean="0"/>
              <a:t>menyatakan</a:t>
            </a:r>
            <a:r>
              <a:rPr lang="es-ES" dirty="0" smtClean="0"/>
              <a:t> </a:t>
            </a:r>
            <a:r>
              <a:rPr lang="es-ES" dirty="0" err="1" smtClean="0"/>
              <a:t>bahwa</a:t>
            </a:r>
            <a:r>
              <a:rPr lang="es-ES" dirty="0" smtClean="0"/>
              <a:t> </a:t>
            </a:r>
            <a:r>
              <a:rPr lang="es-ES" dirty="0" err="1" smtClean="0"/>
              <a:t>pembangunan</a:t>
            </a:r>
            <a:r>
              <a:rPr lang="es-ES" dirty="0" smtClean="0"/>
              <a:t> </a:t>
            </a:r>
            <a:r>
              <a:rPr lang="es-ES" dirty="0" err="1" smtClean="0"/>
              <a:t>merupakan</a:t>
            </a:r>
            <a:r>
              <a:rPr lang="es-ES" dirty="0" smtClean="0"/>
              <a:t> </a:t>
            </a:r>
            <a:r>
              <a:rPr lang="es-ES" dirty="0" err="1" smtClean="0"/>
              <a:t>Upaya</a:t>
            </a:r>
            <a:r>
              <a:rPr lang="es-ES" dirty="0" smtClean="0"/>
              <a:t> </a:t>
            </a:r>
            <a:r>
              <a:rPr lang="es-ES" dirty="0" err="1" smtClean="0"/>
              <a:t>sadar</a:t>
            </a:r>
            <a:r>
              <a:rPr lang="es-ES" dirty="0" smtClean="0"/>
              <a:t> dan </a:t>
            </a:r>
            <a:r>
              <a:rPr lang="es-ES" dirty="0" err="1" smtClean="0"/>
              <a:t>terencana</a:t>
            </a:r>
            <a:r>
              <a:rPr lang="es-ES" dirty="0" smtClean="0"/>
              <a:t> </a:t>
            </a: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 smtClean="0"/>
              <a:t>melaksanakan</a:t>
            </a:r>
            <a:r>
              <a:rPr lang="es-ES" dirty="0" smtClean="0"/>
              <a:t> </a:t>
            </a:r>
            <a:r>
              <a:rPr lang="es-ES" dirty="0" err="1" smtClean="0"/>
              <a:t>perubahan-perubahan</a:t>
            </a:r>
            <a:r>
              <a:rPr lang="es-ES" dirty="0" smtClean="0"/>
              <a:t> yang </a:t>
            </a:r>
            <a:r>
              <a:rPr lang="es-ES" dirty="0" err="1" smtClean="0"/>
              <a:t>mengarah</a:t>
            </a:r>
            <a:r>
              <a:rPr lang="es-ES" dirty="0" smtClean="0"/>
              <a:t> pada </a:t>
            </a:r>
            <a:r>
              <a:rPr lang="es-ES" dirty="0" err="1" smtClean="0"/>
              <a:t>pertumbuhan</a:t>
            </a:r>
            <a:r>
              <a:rPr lang="es-ES" dirty="0" smtClean="0"/>
              <a:t> </a:t>
            </a:r>
            <a:r>
              <a:rPr lang="es-ES" dirty="0" err="1" smtClean="0"/>
              <a:t>ekonomi</a:t>
            </a:r>
            <a:r>
              <a:rPr lang="es-ES" dirty="0" smtClean="0"/>
              <a:t> dan </a:t>
            </a:r>
            <a:r>
              <a:rPr lang="es-ES" dirty="0" err="1" smtClean="0"/>
              <a:t>perbaikan</a:t>
            </a:r>
            <a:r>
              <a:rPr lang="es-ES" dirty="0" smtClean="0"/>
              <a:t> </a:t>
            </a:r>
            <a:r>
              <a:rPr lang="es-ES" dirty="0" err="1" smtClean="0"/>
              <a:t>mutu</a:t>
            </a:r>
            <a:r>
              <a:rPr lang="es-ES" dirty="0" smtClean="0"/>
              <a:t> </a:t>
            </a:r>
            <a:r>
              <a:rPr lang="es-ES" dirty="0" err="1" smtClean="0"/>
              <a:t>hidup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kesejahteraan</a:t>
            </a:r>
            <a:r>
              <a:rPr lang="es-ES" dirty="0" smtClean="0"/>
              <a:t> </a:t>
            </a:r>
            <a:r>
              <a:rPr lang="es-ES" dirty="0" err="1" smtClean="0"/>
              <a:t>seluruh</a:t>
            </a:r>
            <a:r>
              <a:rPr lang="es-ES" dirty="0" smtClean="0"/>
              <a:t> </a:t>
            </a:r>
            <a:r>
              <a:rPr lang="es-ES" dirty="0" err="1" smtClean="0"/>
              <a:t>warga</a:t>
            </a:r>
            <a:r>
              <a:rPr lang="es-ES" dirty="0" smtClean="0"/>
              <a:t> </a:t>
            </a:r>
            <a:r>
              <a:rPr lang="es-ES" dirty="0" err="1" smtClean="0"/>
              <a:t>masyarakat</a:t>
            </a:r>
            <a:r>
              <a:rPr lang="es-ES" dirty="0" smtClean="0"/>
              <a:t> </a:t>
            </a: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 smtClean="0"/>
              <a:t>jangka</a:t>
            </a:r>
            <a:r>
              <a:rPr lang="es-ES" dirty="0" smtClean="0"/>
              <a:t> </a:t>
            </a:r>
            <a:r>
              <a:rPr lang="es-ES" dirty="0" err="1" smtClean="0"/>
              <a:t>panjang</a:t>
            </a:r>
            <a:r>
              <a:rPr lang="es-ES" dirty="0" smtClean="0"/>
              <a:t>, yang </a:t>
            </a:r>
            <a:r>
              <a:rPr lang="es-ES" dirty="0" err="1" smtClean="0"/>
              <a:t>dilaksanakan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pemerintah</a:t>
            </a:r>
            <a:r>
              <a:rPr lang="es-ES" dirty="0" smtClean="0"/>
              <a:t> yang </a:t>
            </a:r>
            <a:r>
              <a:rPr lang="es-ES" dirty="0" err="1" smtClean="0"/>
              <a:t>didukung</a:t>
            </a:r>
            <a:r>
              <a:rPr lang="es-ES" dirty="0" smtClean="0"/>
              <a:t> </a:t>
            </a:r>
            <a:r>
              <a:rPr lang="es-ES" dirty="0" err="1" smtClean="0"/>
              <a:t>oleh</a:t>
            </a:r>
            <a:r>
              <a:rPr lang="es-ES" dirty="0" smtClean="0"/>
              <a:t> </a:t>
            </a:r>
            <a:r>
              <a:rPr lang="es-ES" dirty="0" err="1" smtClean="0"/>
              <a:t>masyarakatnya</a:t>
            </a:r>
            <a:r>
              <a:rPr lang="es-ES" dirty="0" smtClean="0"/>
              <a:t>,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menggunakan</a:t>
            </a:r>
            <a:r>
              <a:rPr lang="es-ES" dirty="0" smtClean="0"/>
              <a:t> </a:t>
            </a:r>
            <a:r>
              <a:rPr lang="es-ES" dirty="0" err="1" smtClean="0"/>
              <a:t>teknologi</a:t>
            </a:r>
            <a:r>
              <a:rPr lang="es-ES" dirty="0" smtClean="0"/>
              <a:t> yang </a:t>
            </a:r>
            <a:r>
              <a:rPr lang="es-ES" dirty="0" err="1" smtClean="0"/>
              <a:t>terpilih</a:t>
            </a:r>
            <a:r>
              <a:rPr lang="es-E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sz="3200" b="1" dirty="0" smtClean="0"/>
              <a:t>PENGERTIAN MASYARAKAT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s-ES" sz="2400" dirty="0" err="1" smtClean="0"/>
              <a:t>Menurut</a:t>
            </a:r>
            <a:r>
              <a:rPr lang="es-ES" sz="2400" dirty="0" smtClean="0"/>
              <a:t> </a:t>
            </a:r>
            <a:r>
              <a:rPr lang="es-ES" sz="2400" dirty="0" err="1" smtClean="0"/>
              <a:t>Taliziduhu</a:t>
            </a:r>
            <a:r>
              <a:rPr lang="es-ES" sz="2400" dirty="0" smtClean="0"/>
              <a:t> </a:t>
            </a:r>
            <a:r>
              <a:rPr lang="es-ES" sz="2400" dirty="0" err="1" smtClean="0"/>
              <a:t>dalam</a:t>
            </a:r>
            <a:r>
              <a:rPr lang="es-ES" sz="2400" dirty="0" smtClean="0"/>
              <a:t> </a:t>
            </a:r>
            <a:r>
              <a:rPr lang="es-ES" sz="2400" dirty="0" err="1" smtClean="0"/>
              <a:t>Pembangunan</a:t>
            </a:r>
            <a:r>
              <a:rPr lang="es-ES" sz="2400" dirty="0" smtClean="0"/>
              <a:t> </a:t>
            </a:r>
            <a:r>
              <a:rPr lang="es-ES" sz="2400" dirty="0" err="1" smtClean="0"/>
              <a:t>Masyarakat</a:t>
            </a:r>
            <a:r>
              <a:rPr lang="es-ES" sz="2400" dirty="0" smtClean="0"/>
              <a:t> (1990, 49) </a:t>
            </a:r>
            <a:r>
              <a:rPr lang="es-ES" sz="2400" dirty="0" err="1" smtClean="0"/>
              <a:t>bahwa</a:t>
            </a:r>
            <a:r>
              <a:rPr lang="es-ES" sz="2400" dirty="0" smtClean="0"/>
              <a:t> </a:t>
            </a:r>
            <a:r>
              <a:rPr lang="es-ES" sz="2400" dirty="0" err="1" smtClean="0"/>
              <a:t>masyarakat</a:t>
            </a:r>
            <a:r>
              <a:rPr lang="es-ES" sz="2400" dirty="0" smtClean="0"/>
              <a:t> di </a:t>
            </a:r>
            <a:r>
              <a:rPr lang="es-ES" sz="2400" dirty="0" err="1" smtClean="0"/>
              <a:t>dalam</a:t>
            </a:r>
            <a:r>
              <a:rPr lang="es-ES" sz="2400" dirty="0" smtClean="0"/>
              <a:t> </a:t>
            </a:r>
            <a:r>
              <a:rPr lang="es-ES" sz="2400" dirty="0" err="1" smtClean="0"/>
              <a:t>konteks</a:t>
            </a:r>
            <a:r>
              <a:rPr lang="es-ES" sz="2400" dirty="0" smtClean="0"/>
              <a:t> </a:t>
            </a:r>
            <a:r>
              <a:rPr lang="es-ES" sz="2400" dirty="0" err="1" smtClean="0"/>
              <a:t>pembangunan</a:t>
            </a:r>
            <a:r>
              <a:rPr lang="es-ES" sz="2400" dirty="0" smtClean="0"/>
              <a:t> </a:t>
            </a:r>
            <a:r>
              <a:rPr lang="es-ES" sz="2400" dirty="0" err="1" smtClean="0"/>
              <a:t>masyarakat</a:t>
            </a:r>
            <a:r>
              <a:rPr lang="es-ES" sz="2400" dirty="0" smtClean="0"/>
              <a:t>, </a:t>
            </a:r>
            <a:r>
              <a:rPr lang="es-ES" sz="2400" dirty="0" err="1" smtClean="0"/>
              <a:t>adalah</a:t>
            </a:r>
            <a:r>
              <a:rPr lang="es-ES" sz="2400" dirty="0" smtClean="0"/>
              <a:t> </a:t>
            </a:r>
            <a:r>
              <a:rPr lang="es-ES" sz="2400" dirty="0" err="1" smtClean="0"/>
              <a:t>masyarakat</a:t>
            </a:r>
            <a:r>
              <a:rPr lang="es-ES" sz="2400" dirty="0" smtClean="0"/>
              <a:t> </a:t>
            </a:r>
            <a:r>
              <a:rPr lang="es-ES" sz="2400" dirty="0" err="1" smtClean="0"/>
              <a:t>dalam</a:t>
            </a:r>
            <a:r>
              <a:rPr lang="es-ES" sz="2400" dirty="0" smtClean="0"/>
              <a:t> </a:t>
            </a:r>
            <a:r>
              <a:rPr lang="es-ES" sz="2400" dirty="0" err="1" smtClean="0"/>
              <a:t>arti</a:t>
            </a:r>
            <a:r>
              <a:rPr lang="es-ES" sz="2400" dirty="0" smtClean="0"/>
              <a:t>  </a:t>
            </a:r>
            <a:r>
              <a:rPr lang="es-ES" sz="2400" i="1" dirty="0" err="1" smtClean="0"/>
              <a:t>community</a:t>
            </a:r>
            <a:r>
              <a:rPr lang="es-ES" sz="2400" i="1" dirty="0" smtClean="0"/>
              <a:t> </a:t>
            </a:r>
            <a:r>
              <a:rPr lang="es-ES" sz="2400" dirty="0" smtClean="0"/>
              <a:t>yang </a:t>
            </a:r>
            <a:r>
              <a:rPr lang="es-ES" sz="2400" dirty="0" err="1" smtClean="0"/>
              <a:t>dapat</a:t>
            </a:r>
            <a:r>
              <a:rPr lang="es-ES" sz="2400" dirty="0" smtClean="0"/>
              <a:t> juga di </a:t>
            </a:r>
            <a:r>
              <a:rPr lang="es-ES" sz="2400" dirty="0" err="1" smtClean="0"/>
              <a:t>Indonesiakan</a:t>
            </a:r>
            <a:r>
              <a:rPr lang="es-ES" sz="2400" dirty="0" smtClean="0"/>
              <a:t> </a:t>
            </a:r>
            <a:r>
              <a:rPr lang="es-ES" sz="2400" dirty="0" err="1" smtClean="0"/>
              <a:t>menjadi</a:t>
            </a:r>
            <a:r>
              <a:rPr lang="es-ES" sz="2400" dirty="0" smtClean="0"/>
              <a:t> </a:t>
            </a:r>
            <a:r>
              <a:rPr lang="es-ES" sz="2400" dirty="0" err="1" smtClean="0"/>
              <a:t>komunitas</a:t>
            </a:r>
            <a:r>
              <a:rPr lang="es-ES" sz="2400" dirty="0" smtClean="0"/>
              <a:t>. </a:t>
            </a:r>
          </a:p>
          <a:p>
            <a:r>
              <a:rPr lang="es-ES" sz="2400" dirty="0" err="1" smtClean="0"/>
              <a:t>Soekanto</a:t>
            </a:r>
            <a:r>
              <a:rPr lang="es-ES" sz="2400" dirty="0" smtClean="0"/>
              <a:t> (2000) </a:t>
            </a:r>
            <a:r>
              <a:rPr lang="es-ES" sz="2400" dirty="0" err="1" smtClean="0"/>
              <a:t>menyatakan</a:t>
            </a:r>
            <a:r>
              <a:rPr lang="es-ES" sz="2400" dirty="0" smtClean="0"/>
              <a:t> </a:t>
            </a:r>
            <a:r>
              <a:rPr lang="es-ES" sz="2400" dirty="0" err="1" smtClean="0"/>
              <a:t>masyarakat</a:t>
            </a:r>
            <a:r>
              <a:rPr lang="es-ES" sz="2400" dirty="0" smtClean="0"/>
              <a:t> </a:t>
            </a:r>
            <a:r>
              <a:rPr lang="es-ES" sz="2400" dirty="0" err="1" smtClean="0"/>
              <a:t>merupakan</a:t>
            </a:r>
            <a:r>
              <a:rPr lang="es-ES" sz="2400" dirty="0" smtClean="0"/>
              <a:t> </a:t>
            </a:r>
            <a:r>
              <a:rPr lang="es-ES" sz="2400" dirty="0" err="1" smtClean="0"/>
              <a:t>suatu</a:t>
            </a:r>
            <a:r>
              <a:rPr lang="es-ES" sz="2400" dirty="0" smtClean="0"/>
              <a:t> </a:t>
            </a:r>
            <a:r>
              <a:rPr lang="es-ES" sz="2400" dirty="0" err="1" smtClean="0"/>
              <a:t>kelompok</a:t>
            </a:r>
            <a:r>
              <a:rPr lang="es-ES" sz="2400" dirty="0" smtClean="0"/>
              <a:t> </a:t>
            </a:r>
            <a:r>
              <a:rPr lang="es-ES" sz="2400" dirty="0" err="1" smtClean="0"/>
              <a:t>baik</a:t>
            </a:r>
            <a:r>
              <a:rPr lang="es-ES" sz="2400" dirty="0" smtClean="0"/>
              <a:t> besar </a:t>
            </a:r>
            <a:r>
              <a:rPr lang="es-ES" sz="2400" dirty="0" err="1" smtClean="0"/>
              <a:t>maupun</a:t>
            </a:r>
            <a:r>
              <a:rPr lang="es-ES" sz="2400" dirty="0" smtClean="0"/>
              <a:t> </a:t>
            </a:r>
            <a:r>
              <a:rPr lang="es-ES" sz="2400" dirty="0" err="1" smtClean="0"/>
              <a:t>kecil</a:t>
            </a:r>
            <a:r>
              <a:rPr lang="es-ES" sz="2400" dirty="0" smtClean="0"/>
              <a:t> yang </a:t>
            </a:r>
            <a:r>
              <a:rPr lang="es-ES" sz="2400" dirty="0" err="1" smtClean="0"/>
              <a:t>anggotanya</a:t>
            </a:r>
            <a:r>
              <a:rPr lang="es-ES" sz="2400" dirty="0" smtClean="0"/>
              <a:t> </a:t>
            </a:r>
            <a:r>
              <a:rPr lang="es-ES" sz="2400" dirty="0" err="1" smtClean="0"/>
              <a:t>hidup</a:t>
            </a:r>
            <a:r>
              <a:rPr lang="es-ES" sz="2400" dirty="0" smtClean="0"/>
              <a:t> </a:t>
            </a:r>
            <a:r>
              <a:rPr lang="es-ES" sz="2400" dirty="0" err="1" smtClean="0"/>
              <a:t>bersama</a:t>
            </a:r>
            <a:r>
              <a:rPr lang="es-ES" sz="2400" dirty="0" smtClean="0"/>
              <a:t> </a:t>
            </a:r>
            <a:r>
              <a:rPr lang="es-ES" sz="2400" dirty="0" err="1" smtClean="0"/>
              <a:t>sedemikian</a:t>
            </a:r>
            <a:r>
              <a:rPr lang="es-ES" sz="2400" dirty="0" smtClean="0"/>
              <a:t> </a:t>
            </a:r>
            <a:r>
              <a:rPr lang="es-ES" sz="2400" dirty="0" err="1" smtClean="0"/>
              <a:t>rupa</a:t>
            </a:r>
            <a:r>
              <a:rPr lang="es-ES" sz="2400" dirty="0" smtClean="0"/>
              <a:t> </a:t>
            </a:r>
            <a:r>
              <a:rPr lang="es-ES" sz="2400" dirty="0" err="1" smtClean="0"/>
              <a:t>sehingga</a:t>
            </a:r>
            <a:r>
              <a:rPr lang="es-ES" sz="2400" dirty="0" smtClean="0"/>
              <a:t> </a:t>
            </a:r>
            <a:r>
              <a:rPr lang="es-ES" sz="2400" dirty="0" err="1" smtClean="0"/>
              <a:t>mereka</a:t>
            </a:r>
            <a:r>
              <a:rPr lang="es-ES" sz="2400" dirty="0" smtClean="0"/>
              <a:t> </a:t>
            </a:r>
            <a:r>
              <a:rPr lang="es-ES" sz="2400" dirty="0" err="1" smtClean="0"/>
              <a:t>merasakan</a:t>
            </a:r>
            <a:r>
              <a:rPr lang="es-ES" sz="2400" dirty="0" smtClean="0"/>
              <a:t> </a:t>
            </a:r>
            <a:r>
              <a:rPr lang="es-ES" sz="2400" dirty="0" err="1" smtClean="0"/>
              <a:t>bahwa</a:t>
            </a:r>
            <a:r>
              <a:rPr lang="es-ES" sz="2400" dirty="0" smtClean="0"/>
              <a:t> </a:t>
            </a:r>
            <a:r>
              <a:rPr lang="es-ES" sz="2400" dirty="0" err="1" smtClean="0"/>
              <a:t>kelompok</a:t>
            </a:r>
            <a:r>
              <a:rPr lang="es-ES" sz="2400" dirty="0" smtClean="0"/>
              <a:t> </a:t>
            </a:r>
            <a:r>
              <a:rPr lang="es-ES" sz="2400" dirty="0" err="1" smtClean="0"/>
              <a:t>tersebut</a:t>
            </a:r>
            <a:r>
              <a:rPr lang="es-ES" sz="2400" dirty="0" smtClean="0"/>
              <a:t> </a:t>
            </a:r>
            <a:r>
              <a:rPr lang="es-ES" sz="2400" dirty="0" err="1" smtClean="0"/>
              <a:t>dapat</a:t>
            </a:r>
            <a:r>
              <a:rPr lang="es-ES" sz="2400" dirty="0" smtClean="0"/>
              <a:t> </a:t>
            </a:r>
            <a:r>
              <a:rPr lang="es-ES" sz="2400" dirty="0" err="1" smtClean="0"/>
              <a:t>memenuhi</a:t>
            </a:r>
            <a:r>
              <a:rPr lang="es-ES" sz="2400" dirty="0" smtClean="0"/>
              <a:t> </a:t>
            </a:r>
            <a:r>
              <a:rPr lang="es-ES" sz="2400" dirty="0" err="1" smtClean="0"/>
              <a:t>kepentingan-kepentingan</a:t>
            </a:r>
            <a:r>
              <a:rPr lang="es-ES" sz="2400" dirty="0" smtClean="0"/>
              <a:t> </a:t>
            </a:r>
            <a:r>
              <a:rPr lang="es-ES" sz="2400" dirty="0" err="1" smtClean="0"/>
              <a:t>hidup</a:t>
            </a:r>
            <a:r>
              <a:rPr lang="es-ES" sz="2400" dirty="0" smtClean="0"/>
              <a:t> yang </a:t>
            </a:r>
            <a:r>
              <a:rPr lang="es-ES" sz="2400" dirty="0" err="1" smtClean="0"/>
              <a:t>utama</a:t>
            </a:r>
            <a:r>
              <a:rPr lang="es-ES" sz="2400" dirty="0" smtClean="0"/>
              <a:t>. </a:t>
            </a:r>
          </a:p>
          <a:p>
            <a:r>
              <a:rPr lang="es-ES" sz="2400" dirty="0" err="1" smtClean="0"/>
              <a:t>Kriteria</a:t>
            </a:r>
            <a:r>
              <a:rPr lang="es-ES" sz="2400" dirty="0" smtClean="0"/>
              <a:t> yang </a:t>
            </a:r>
            <a:r>
              <a:rPr lang="es-ES" sz="2400" dirty="0" err="1" smtClean="0"/>
              <a:t>utama</a:t>
            </a:r>
            <a:r>
              <a:rPr lang="es-ES" sz="2400" dirty="0" smtClean="0"/>
              <a:t> </a:t>
            </a:r>
            <a:r>
              <a:rPr lang="es-ES" sz="2400" dirty="0" err="1" smtClean="0"/>
              <a:t>bagi</a:t>
            </a:r>
            <a:r>
              <a:rPr lang="es-ES" sz="2400" dirty="0" smtClean="0"/>
              <a:t> </a:t>
            </a:r>
            <a:r>
              <a:rPr lang="es-ES" sz="2400" dirty="0" err="1" smtClean="0"/>
              <a:t>adanya</a:t>
            </a:r>
            <a:r>
              <a:rPr lang="es-ES" sz="2400" dirty="0" smtClean="0"/>
              <a:t> </a:t>
            </a:r>
            <a:r>
              <a:rPr lang="es-ES" sz="2400" dirty="0" err="1" smtClean="0"/>
              <a:t>suatu</a:t>
            </a:r>
            <a:r>
              <a:rPr lang="es-ES" sz="2400" dirty="0" smtClean="0"/>
              <a:t> </a:t>
            </a:r>
            <a:r>
              <a:rPr lang="es-ES" sz="2400" dirty="0" err="1" smtClean="0"/>
              <a:t>masyarakat</a:t>
            </a:r>
            <a:r>
              <a:rPr lang="es-ES" sz="2400" dirty="0" smtClean="0"/>
              <a:t> </a:t>
            </a:r>
            <a:r>
              <a:rPr lang="es-ES" sz="2400" dirty="0" err="1" smtClean="0"/>
              <a:t>adalah</a:t>
            </a:r>
            <a:r>
              <a:rPr lang="es-ES" sz="2400" dirty="0" smtClean="0"/>
              <a:t> </a:t>
            </a:r>
            <a:r>
              <a:rPr lang="es-ES" sz="2400" dirty="0" err="1" smtClean="0"/>
              <a:t>adanya</a:t>
            </a:r>
            <a:r>
              <a:rPr lang="es-ES" sz="2400" dirty="0" smtClean="0"/>
              <a:t> </a:t>
            </a:r>
            <a:r>
              <a:rPr lang="es-ES" sz="2400" i="1" dirty="0" smtClean="0"/>
              <a:t>social </a:t>
            </a:r>
            <a:r>
              <a:rPr lang="es-ES" sz="2400" i="1" dirty="0" err="1" smtClean="0"/>
              <a:t>relationship</a:t>
            </a:r>
            <a:r>
              <a:rPr lang="es-ES" sz="2400" i="1" dirty="0" smtClean="0"/>
              <a:t> </a:t>
            </a:r>
            <a:r>
              <a:rPr lang="es-ES" sz="2400" dirty="0" smtClean="0"/>
              <a:t>antara </a:t>
            </a:r>
            <a:r>
              <a:rPr lang="es-ES" sz="2400" dirty="0" err="1" smtClean="0"/>
              <a:t>anggota-anggota</a:t>
            </a:r>
            <a:r>
              <a:rPr lang="es-ES" sz="2400" dirty="0" smtClean="0"/>
              <a:t> </a:t>
            </a:r>
            <a:r>
              <a:rPr lang="es-ES" sz="2400" dirty="0" err="1" smtClean="0"/>
              <a:t>kelompok</a:t>
            </a:r>
            <a:r>
              <a:rPr lang="es-ES" sz="2400" dirty="0" smtClean="0"/>
              <a:t> </a:t>
            </a:r>
            <a:r>
              <a:rPr lang="es-ES" sz="2400" dirty="0" err="1" smtClean="0"/>
              <a:t>tersebut</a:t>
            </a:r>
            <a:r>
              <a:rPr lang="es-E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</TotalTime>
  <Words>999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PEMBANGUNAN DAN MASYARAKAT</vt:lpstr>
      <vt:lpstr>PENDAHULUAN</vt:lpstr>
      <vt:lpstr>PENGERTIAN PEMBANGUNAN &amp; MASYARAKAT</vt:lpstr>
      <vt:lpstr>lanjutan</vt:lpstr>
      <vt:lpstr>lanjutan</vt:lpstr>
      <vt:lpstr>lanjutan</vt:lpstr>
      <vt:lpstr>lanjutan</vt:lpstr>
      <vt:lpstr>KONSEP PEMBANGUNAN</vt:lpstr>
      <vt:lpstr>PENGERTIAN MASYARAKAT </vt:lpstr>
      <vt:lpstr>lanjutan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MASYARAKAT</dc:title>
  <dc:creator>user</dc:creator>
  <cp:lastModifiedBy>user</cp:lastModifiedBy>
  <cp:revision>23</cp:revision>
  <dcterms:created xsi:type="dcterms:W3CDTF">2010-09-02T03:59:08Z</dcterms:created>
  <dcterms:modified xsi:type="dcterms:W3CDTF">2012-09-14T04:30:15Z</dcterms:modified>
</cp:coreProperties>
</file>