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7" r:id="rId3"/>
    <p:sldId id="272" r:id="rId4"/>
    <p:sldId id="296" r:id="rId5"/>
    <p:sldId id="267" r:id="rId6"/>
    <p:sldId id="268" r:id="rId7"/>
    <p:sldId id="289" r:id="rId8"/>
    <p:sldId id="266" r:id="rId9"/>
    <p:sldId id="290" r:id="rId10"/>
    <p:sldId id="288" r:id="rId11"/>
    <p:sldId id="269" r:id="rId12"/>
    <p:sldId id="292" r:id="rId13"/>
    <p:sldId id="270" r:id="rId14"/>
    <p:sldId id="293" r:id="rId15"/>
    <p:sldId id="273" r:id="rId16"/>
    <p:sldId id="294" r:id="rId17"/>
    <p:sldId id="295" r:id="rId18"/>
    <p:sldId id="274" r:id="rId19"/>
    <p:sldId id="260" r:id="rId20"/>
    <p:sldId id="277" r:id="rId21"/>
    <p:sldId id="275" r:id="rId22"/>
    <p:sldId id="276" r:id="rId23"/>
    <p:sldId id="278" r:id="rId24"/>
    <p:sldId id="280" r:id="rId25"/>
    <p:sldId id="282" r:id="rId26"/>
    <p:sldId id="285" r:id="rId27"/>
    <p:sldId id="286" r:id="rId28"/>
    <p:sldId id="283" r:id="rId29"/>
    <p:sldId id="284"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F78CB-D346-46FE-B857-606B8491D85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154456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F78CB-D346-46FE-B857-606B8491D85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416615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F78CB-D346-46FE-B857-606B8491D85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213894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F78CB-D346-46FE-B857-606B8491D85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294208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F78CB-D346-46FE-B857-606B8491D858}"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21065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F78CB-D346-46FE-B857-606B8491D858}"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318544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F78CB-D346-46FE-B857-606B8491D858}"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2971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F78CB-D346-46FE-B857-606B8491D858}"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165671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F78CB-D346-46FE-B857-606B8491D858}"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260758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F78CB-D346-46FE-B857-606B8491D858}"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260878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F78CB-D346-46FE-B857-606B8491D858}"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992D-A327-46AA-BF2A-F05A4076E0A9}" type="slidenum">
              <a:rPr lang="en-US" smtClean="0"/>
              <a:t>‹#›</a:t>
            </a:fld>
            <a:endParaRPr lang="en-US"/>
          </a:p>
        </p:txBody>
      </p:sp>
    </p:spTree>
    <p:extLst>
      <p:ext uri="{BB962C8B-B14F-4D97-AF65-F5344CB8AC3E}">
        <p14:creationId xmlns:p14="http://schemas.microsoft.com/office/powerpoint/2010/main" val="280710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F78CB-D346-46FE-B857-606B8491D858}" type="datetimeFigureOut">
              <a:rPr lang="en-US" smtClean="0"/>
              <a:t>9/11/2021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3992D-A327-46AA-BF2A-F05A4076E0A9}" type="slidenum">
              <a:rPr lang="en-US" smtClean="0"/>
              <a:t>‹#›</a:t>
            </a:fld>
            <a:endParaRPr lang="en-US"/>
          </a:p>
        </p:txBody>
      </p:sp>
    </p:spTree>
    <p:extLst>
      <p:ext uri="{BB962C8B-B14F-4D97-AF65-F5344CB8AC3E}">
        <p14:creationId xmlns:p14="http://schemas.microsoft.com/office/powerpoint/2010/main" val="210894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hotpot.uvic.ca/"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524171" y="720588"/>
            <a:ext cx="9276310" cy="16515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b="1" dirty="0" smtClean="0">
                <a:solidFill>
                  <a:schemeClr val="accent1">
                    <a:lumMod val="50000"/>
                  </a:schemeClr>
                </a:solidFill>
                <a:latin typeface="Eras Bold ITC" panose="020B0907030504020204" pitchFamily="34" charset="0"/>
              </a:rPr>
              <a:t>AUTHORING SKILLS ACROSS PLATFORMS: </a:t>
            </a:r>
            <a:br>
              <a:rPr lang="en-US" sz="2800" b="1" dirty="0" smtClean="0">
                <a:solidFill>
                  <a:schemeClr val="accent1">
                    <a:lumMod val="50000"/>
                  </a:schemeClr>
                </a:solidFill>
                <a:latin typeface="Eras Bold ITC" panose="020B0907030504020204" pitchFamily="34" charset="0"/>
              </a:rPr>
            </a:br>
            <a:r>
              <a:rPr lang="en-US" sz="2000" b="1" dirty="0" smtClean="0">
                <a:solidFill>
                  <a:schemeClr val="accent1">
                    <a:lumMod val="50000"/>
                  </a:schemeClr>
                </a:solidFill>
                <a:latin typeface="Eras Bold ITC" panose="020B0907030504020204" pitchFamily="34" charset="0"/>
              </a:rPr>
              <a:t>Creating Varieties of Quiz Formats in Different LMS Platforms </a:t>
            </a:r>
          </a:p>
          <a:p>
            <a:pPr algn="r"/>
            <a:r>
              <a:rPr lang="en-US" sz="2000" b="1" dirty="0" smtClean="0">
                <a:solidFill>
                  <a:schemeClr val="accent1">
                    <a:lumMod val="50000"/>
                  </a:schemeClr>
                </a:solidFill>
                <a:latin typeface="Eras Bold ITC" panose="020B0907030504020204" pitchFamily="34" charset="0"/>
              </a:rPr>
              <a:t>(Edmodo, Google Classroom/Form, </a:t>
            </a:r>
            <a:r>
              <a:rPr lang="en-US" sz="2000" b="1" dirty="0" err="1" smtClean="0">
                <a:solidFill>
                  <a:schemeClr val="accent1">
                    <a:lumMod val="50000"/>
                  </a:schemeClr>
                </a:solidFill>
                <a:latin typeface="Eras Bold ITC" panose="020B0907030504020204" pitchFamily="34" charset="0"/>
              </a:rPr>
              <a:t>Quizziz</a:t>
            </a:r>
            <a:r>
              <a:rPr lang="en-US" sz="2000" b="1" dirty="0" smtClean="0">
                <a:solidFill>
                  <a:schemeClr val="accent1">
                    <a:lumMod val="50000"/>
                  </a:schemeClr>
                </a:solidFill>
                <a:latin typeface="Eras Bold ITC" panose="020B0907030504020204" pitchFamily="34" charset="0"/>
              </a:rPr>
              <a:t>, Etc</a:t>
            </a:r>
            <a:r>
              <a:rPr lang="en-US" sz="2000" b="1" dirty="0" smtClean="0">
                <a:solidFill>
                  <a:schemeClr val="accent1">
                    <a:lumMod val="50000"/>
                  </a:schemeClr>
                </a:solidFill>
                <a:latin typeface="Eras Bold ITC" panose="020B0907030504020204" pitchFamily="34" charset="0"/>
              </a:rPr>
              <a:t>.)*</a:t>
            </a:r>
            <a:endParaRPr lang="en-US" dirty="0">
              <a:solidFill>
                <a:schemeClr val="accent1">
                  <a:lumMod val="50000"/>
                </a:schemeClr>
              </a:solidFill>
            </a:endParaRPr>
          </a:p>
        </p:txBody>
      </p:sp>
      <p:sp>
        <p:nvSpPr>
          <p:cNvPr id="5" name="Rectangle 4"/>
          <p:cNvSpPr/>
          <p:nvPr/>
        </p:nvSpPr>
        <p:spPr>
          <a:xfrm>
            <a:off x="10164769" y="1850031"/>
            <a:ext cx="1653017" cy="369332"/>
          </a:xfrm>
          <a:prstGeom prst="rect">
            <a:avLst/>
          </a:prstGeom>
        </p:spPr>
        <p:txBody>
          <a:bodyPr wrap="none">
            <a:spAutoFit/>
          </a:bodyPr>
          <a:lstStyle/>
          <a:p>
            <a:r>
              <a:rPr lang="en-US" b="1" dirty="0">
                <a:solidFill>
                  <a:schemeClr val="accent1">
                    <a:lumMod val="50000"/>
                  </a:schemeClr>
                </a:solidFill>
                <a:latin typeface="Eras Light ITC" panose="020B0402030504020804" pitchFamily="34" charset="0"/>
              </a:rPr>
              <a:t>Rahman Hakim</a:t>
            </a:r>
          </a:p>
        </p:txBody>
      </p:sp>
      <p:sp>
        <p:nvSpPr>
          <p:cNvPr id="6" name="Rectangle 5"/>
          <p:cNvSpPr/>
          <p:nvPr/>
        </p:nvSpPr>
        <p:spPr>
          <a:xfrm>
            <a:off x="10064108" y="2177864"/>
            <a:ext cx="1736373" cy="369332"/>
          </a:xfrm>
          <a:prstGeom prst="rect">
            <a:avLst/>
          </a:prstGeom>
        </p:spPr>
        <p:txBody>
          <a:bodyPr wrap="none">
            <a:spAutoFit/>
          </a:bodyPr>
          <a:lstStyle/>
          <a:p>
            <a:r>
              <a:rPr lang="en-US" b="1" dirty="0" smtClean="0">
                <a:solidFill>
                  <a:schemeClr val="accent1">
                    <a:lumMod val="50000"/>
                  </a:schemeClr>
                </a:solidFill>
                <a:latin typeface="Eras Light ITC" panose="020B0402030504020804" pitchFamily="34" charset="0"/>
              </a:rPr>
              <a:t>John </a:t>
            </a:r>
            <a:r>
              <a:rPr lang="en-US" b="1" dirty="0" err="1" smtClean="0">
                <a:solidFill>
                  <a:schemeClr val="accent1">
                    <a:lumMod val="50000"/>
                  </a:schemeClr>
                </a:solidFill>
                <a:latin typeface="Eras Light ITC" panose="020B0402030504020804" pitchFamily="34" charset="0"/>
              </a:rPr>
              <a:t>Pahamzah</a:t>
            </a:r>
            <a:endParaRPr lang="en-US" b="1" dirty="0">
              <a:solidFill>
                <a:schemeClr val="accent1">
                  <a:lumMod val="50000"/>
                </a:schemeClr>
              </a:solidFill>
              <a:latin typeface="Eras Light ITC" panose="020B0402030504020804" pitchFamily="34" charset="0"/>
            </a:endParaRPr>
          </a:p>
        </p:txBody>
      </p:sp>
      <p:sp>
        <p:nvSpPr>
          <p:cNvPr id="7" name="Rectangle 6"/>
          <p:cNvSpPr/>
          <p:nvPr/>
        </p:nvSpPr>
        <p:spPr>
          <a:xfrm>
            <a:off x="7719301" y="2515273"/>
            <a:ext cx="4128053" cy="369332"/>
          </a:xfrm>
          <a:prstGeom prst="rect">
            <a:avLst/>
          </a:prstGeom>
        </p:spPr>
        <p:txBody>
          <a:bodyPr wrap="none">
            <a:spAutoFit/>
          </a:bodyPr>
          <a:lstStyle/>
          <a:p>
            <a:r>
              <a:rPr lang="en-US" b="1" dirty="0" smtClean="0">
                <a:solidFill>
                  <a:schemeClr val="accent1">
                    <a:lumMod val="50000"/>
                  </a:schemeClr>
                </a:solidFill>
                <a:latin typeface="Century Gothic" panose="020B0502020202020204" pitchFamily="34" charset="0"/>
              </a:rPr>
              <a:t>University of Sultan </a:t>
            </a:r>
            <a:r>
              <a:rPr lang="en-US" b="1" dirty="0" err="1" smtClean="0">
                <a:solidFill>
                  <a:schemeClr val="accent1">
                    <a:lumMod val="50000"/>
                  </a:schemeClr>
                </a:solidFill>
                <a:latin typeface="Century Gothic" panose="020B0502020202020204" pitchFamily="34" charset="0"/>
              </a:rPr>
              <a:t>Ageng</a:t>
            </a:r>
            <a:r>
              <a:rPr lang="en-US" b="1" dirty="0" smtClean="0">
                <a:solidFill>
                  <a:schemeClr val="accent1">
                    <a:lumMod val="50000"/>
                  </a:schemeClr>
                </a:solidFill>
                <a:latin typeface="Century Gothic" panose="020B0502020202020204" pitchFamily="34" charset="0"/>
              </a:rPr>
              <a:t> </a:t>
            </a:r>
            <a:r>
              <a:rPr lang="en-US" b="1" dirty="0" err="1" smtClean="0">
                <a:solidFill>
                  <a:schemeClr val="accent1">
                    <a:lumMod val="50000"/>
                  </a:schemeClr>
                </a:solidFill>
                <a:latin typeface="Century Gothic" panose="020B0502020202020204" pitchFamily="34" charset="0"/>
              </a:rPr>
              <a:t>Tirtayasa</a:t>
            </a:r>
            <a:endParaRPr lang="en-US" b="1" dirty="0">
              <a:solidFill>
                <a:schemeClr val="accent1">
                  <a:lumMod val="50000"/>
                </a:schemeClr>
              </a:solidFill>
              <a:latin typeface="Century Gothic" panose="020B0502020202020204" pitchFamily="34" charset="0"/>
            </a:endParaRPr>
          </a:p>
        </p:txBody>
      </p:sp>
      <p:sp>
        <p:nvSpPr>
          <p:cNvPr id="8" name="Rectangle 7"/>
          <p:cNvSpPr/>
          <p:nvPr/>
        </p:nvSpPr>
        <p:spPr>
          <a:xfrm>
            <a:off x="4126153" y="3819232"/>
            <a:ext cx="7774989" cy="584775"/>
          </a:xfrm>
          <a:prstGeom prst="rect">
            <a:avLst/>
          </a:prstGeom>
        </p:spPr>
        <p:txBody>
          <a:bodyPr wrap="square">
            <a:spAutoFit/>
          </a:bodyPr>
          <a:lstStyle/>
          <a:p>
            <a:pPr algn="r"/>
            <a:r>
              <a:rPr lang="en-US" sz="1600" b="1" dirty="0" smtClean="0">
                <a:solidFill>
                  <a:schemeClr val="accent1">
                    <a:lumMod val="50000"/>
                  </a:schemeClr>
                </a:solidFill>
                <a:latin typeface="Eras Light ITC" panose="020B0402030504020804" pitchFamily="34" charset="0"/>
              </a:rPr>
              <a:t>*Presented on ICELLA 2021, </a:t>
            </a:r>
          </a:p>
          <a:p>
            <a:pPr algn="r"/>
            <a:r>
              <a:rPr lang="en-US" sz="1600" b="1" dirty="0" smtClean="0">
                <a:solidFill>
                  <a:schemeClr val="accent1">
                    <a:lumMod val="50000"/>
                  </a:schemeClr>
                </a:solidFill>
                <a:latin typeface="Eras Light ITC" panose="020B0402030504020804" pitchFamily="34" charset="0"/>
              </a:rPr>
              <a:t>International Conference on Education, Language, Literature, ad Arts</a:t>
            </a:r>
            <a:endParaRPr lang="en-US" sz="1600" b="1" dirty="0">
              <a:solidFill>
                <a:schemeClr val="accent1">
                  <a:lumMod val="50000"/>
                </a:schemeClr>
              </a:solidFill>
              <a:latin typeface="Eras Light ITC" panose="020B0402030504020804" pitchFamily="34" charset="0"/>
            </a:endParaRPr>
          </a:p>
        </p:txBody>
      </p:sp>
      <p:sp>
        <p:nvSpPr>
          <p:cNvPr id="2" name="Rectangle 1"/>
          <p:cNvSpPr/>
          <p:nvPr/>
        </p:nvSpPr>
        <p:spPr>
          <a:xfrm>
            <a:off x="8933663" y="4404007"/>
            <a:ext cx="2967479" cy="338554"/>
          </a:xfrm>
          <a:prstGeom prst="rect">
            <a:avLst/>
          </a:prstGeom>
        </p:spPr>
        <p:txBody>
          <a:bodyPr wrap="none">
            <a:spAutoFit/>
          </a:bodyPr>
          <a:lstStyle/>
          <a:p>
            <a:r>
              <a:rPr lang="en-US" sz="1600" dirty="0" smtClean="0">
                <a:solidFill>
                  <a:schemeClr val="accent1">
                    <a:lumMod val="50000"/>
                  </a:schemeClr>
                </a:solidFill>
                <a:latin typeface="Century Gothic" panose="020B0502020202020204" pitchFamily="34" charset="0"/>
              </a:rPr>
              <a:t>ULM, September </a:t>
            </a:r>
            <a:r>
              <a:rPr lang="en-US" sz="1600" dirty="0">
                <a:solidFill>
                  <a:schemeClr val="accent1">
                    <a:lumMod val="50000"/>
                  </a:schemeClr>
                </a:solidFill>
                <a:latin typeface="Century Gothic" panose="020B0502020202020204" pitchFamily="34" charset="0"/>
              </a:rPr>
              <a:t>10-11, 2021</a:t>
            </a:r>
            <a:endParaRPr lang="en-US" sz="1600" dirty="0"/>
          </a:p>
        </p:txBody>
      </p:sp>
    </p:spTree>
    <p:extLst>
      <p:ext uri="{BB962C8B-B14F-4D97-AF65-F5344CB8AC3E}">
        <p14:creationId xmlns:p14="http://schemas.microsoft.com/office/powerpoint/2010/main" val="652795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4168" b="4548"/>
          <a:stretch/>
        </p:blipFill>
        <p:spPr>
          <a:xfrm>
            <a:off x="0" y="287384"/>
            <a:ext cx="12192000" cy="6257108"/>
          </a:xfrm>
          <a:prstGeom prst="rect">
            <a:avLst/>
          </a:prstGeom>
        </p:spPr>
      </p:pic>
    </p:spTree>
    <p:extLst>
      <p:ext uri="{BB962C8B-B14F-4D97-AF65-F5344CB8AC3E}">
        <p14:creationId xmlns:p14="http://schemas.microsoft.com/office/powerpoint/2010/main" val="336175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838" y="1209365"/>
            <a:ext cx="5544324" cy="4439270"/>
          </a:xfrm>
          <a:prstGeom prst="rect">
            <a:avLst/>
          </a:prstGeom>
        </p:spPr>
      </p:pic>
      <p:sp>
        <p:nvSpPr>
          <p:cNvPr id="3" name="Rectangular Callout 2"/>
          <p:cNvSpPr/>
          <p:nvPr/>
        </p:nvSpPr>
        <p:spPr>
          <a:xfrm>
            <a:off x="9910916" y="420469"/>
            <a:ext cx="2035277" cy="1081548"/>
          </a:xfrm>
          <a:prstGeom prst="wedgeRectCallout">
            <a:avLst>
              <a:gd name="adj1" fmla="val -220350"/>
              <a:gd name="adj2" fmla="val 112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title</a:t>
            </a:r>
            <a:endParaRPr lang="en-US" dirty="0"/>
          </a:p>
        </p:txBody>
      </p:sp>
      <p:sp>
        <p:nvSpPr>
          <p:cNvPr id="4" name="Rectangular Callout 3"/>
          <p:cNvSpPr/>
          <p:nvPr/>
        </p:nvSpPr>
        <p:spPr>
          <a:xfrm>
            <a:off x="9910915" y="3994495"/>
            <a:ext cx="2035277" cy="1081548"/>
          </a:xfrm>
          <a:prstGeom prst="wedgeRectCallout">
            <a:avLst>
              <a:gd name="adj1" fmla="val -280736"/>
              <a:gd name="adj2" fmla="val -140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question, statement, concept, picture, etc.</a:t>
            </a:r>
            <a:endParaRPr lang="en-US" dirty="0"/>
          </a:p>
        </p:txBody>
      </p:sp>
      <p:sp>
        <p:nvSpPr>
          <p:cNvPr id="5" name="Rectangular Callout 4"/>
          <p:cNvSpPr/>
          <p:nvPr/>
        </p:nvSpPr>
        <p:spPr>
          <a:xfrm>
            <a:off x="265881" y="1251294"/>
            <a:ext cx="2035277" cy="1081548"/>
          </a:xfrm>
          <a:prstGeom prst="wedgeRectCallout">
            <a:avLst>
              <a:gd name="adj1" fmla="val 279650"/>
              <a:gd name="adj2" fmla="val 113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the correct match</a:t>
            </a:r>
            <a:endParaRPr lang="en-US" dirty="0"/>
          </a:p>
        </p:txBody>
      </p:sp>
      <p:sp>
        <p:nvSpPr>
          <p:cNvPr id="7" name="Rectangle 6"/>
          <p:cNvSpPr/>
          <p:nvPr/>
        </p:nvSpPr>
        <p:spPr>
          <a:xfrm>
            <a:off x="4223276" y="314912"/>
            <a:ext cx="2937535" cy="646331"/>
          </a:xfrm>
          <a:prstGeom prst="rect">
            <a:avLst/>
          </a:prstGeom>
        </p:spPr>
        <p:txBody>
          <a:bodyPr wrap="none">
            <a:spAutoFit/>
          </a:bodyPr>
          <a:lstStyle/>
          <a:p>
            <a:pPr algn="ctr"/>
            <a:r>
              <a:rPr lang="en-US" dirty="0" smtClean="0">
                <a:solidFill>
                  <a:srgbClr val="000000"/>
                </a:solidFill>
                <a:latin typeface="Arial" panose="020B0604020202020204" pitchFamily="34" charset="0"/>
              </a:rPr>
              <a:t>JMATCH </a:t>
            </a:r>
          </a:p>
          <a:p>
            <a:pPr algn="ctr"/>
            <a:r>
              <a:rPr lang="en-US" dirty="0" smtClean="0">
                <a:solidFill>
                  <a:srgbClr val="000000"/>
                </a:solidFill>
                <a:latin typeface="Arial" panose="020B0604020202020204" pitchFamily="34" charset="0"/>
              </a:rPr>
              <a:t>(MATCHING EXERCISES)</a:t>
            </a:r>
            <a:endParaRPr lang="en-US" dirty="0"/>
          </a:p>
        </p:txBody>
      </p:sp>
    </p:spTree>
    <p:extLst>
      <p:ext uri="{BB962C8B-B14F-4D97-AF65-F5344CB8AC3E}">
        <p14:creationId xmlns:p14="http://schemas.microsoft.com/office/powerpoint/2010/main" val="293303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71795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480" y="883991"/>
            <a:ext cx="8230749" cy="5591955"/>
          </a:xfrm>
          <a:prstGeom prst="rect">
            <a:avLst/>
          </a:prstGeom>
        </p:spPr>
      </p:pic>
      <p:sp>
        <p:nvSpPr>
          <p:cNvPr id="3" name="Rectangular Callout 2"/>
          <p:cNvSpPr/>
          <p:nvPr/>
        </p:nvSpPr>
        <p:spPr>
          <a:xfrm>
            <a:off x="8623782" y="610372"/>
            <a:ext cx="2383301" cy="1081548"/>
          </a:xfrm>
          <a:prstGeom prst="wedgeRectCallout">
            <a:avLst>
              <a:gd name="adj1" fmla="val -216628"/>
              <a:gd name="adj2" fmla="val 133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words (vertically/horizontally)</a:t>
            </a:r>
            <a:endParaRPr lang="en-US" dirty="0"/>
          </a:p>
        </p:txBody>
      </p:sp>
      <p:sp>
        <p:nvSpPr>
          <p:cNvPr id="4" name="Rectangular Callout 3"/>
          <p:cNvSpPr/>
          <p:nvPr/>
        </p:nvSpPr>
        <p:spPr>
          <a:xfrm>
            <a:off x="175996" y="883991"/>
            <a:ext cx="2035277" cy="1081548"/>
          </a:xfrm>
          <a:prstGeom prst="wedgeRectCallout">
            <a:avLst>
              <a:gd name="adj1" fmla="val 98008"/>
              <a:gd name="adj2" fmla="val 91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title</a:t>
            </a:r>
            <a:endParaRPr lang="en-US" dirty="0"/>
          </a:p>
        </p:txBody>
      </p:sp>
      <p:sp>
        <p:nvSpPr>
          <p:cNvPr id="5" name="Rectangular Callout 4"/>
          <p:cNvSpPr/>
          <p:nvPr/>
        </p:nvSpPr>
        <p:spPr>
          <a:xfrm>
            <a:off x="842203" y="4983271"/>
            <a:ext cx="2035277" cy="1081548"/>
          </a:xfrm>
          <a:prstGeom prst="wedgeRectCallout">
            <a:avLst>
              <a:gd name="adj1" fmla="val 248339"/>
              <a:gd name="adj2" fmla="val -144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Provide clue for each word</a:t>
            </a:r>
            <a:endParaRPr lang="en-US" dirty="0"/>
          </a:p>
        </p:txBody>
      </p:sp>
      <p:sp>
        <p:nvSpPr>
          <p:cNvPr id="6" name="Rectangle 5"/>
          <p:cNvSpPr/>
          <p:nvPr/>
        </p:nvSpPr>
        <p:spPr>
          <a:xfrm>
            <a:off x="4445725" y="237660"/>
            <a:ext cx="2817223" cy="646331"/>
          </a:xfrm>
          <a:prstGeom prst="rect">
            <a:avLst/>
          </a:prstGeom>
        </p:spPr>
        <p:txBody>
          <a:bodyPr wrap="square">
            <a:spAutoFit/>
          </a:bodyPr>
          <a:lstStyle/>
          <a:p>
            <a:pPr algn="ctr"/>
            <a:r>
              <a:rPr lang="en-US" b="1" dirty="0" smtClean="0">
                <a:solidFill>
                  <a:srgbClr val="330000"/>
                </a:solidFill>
                <a:latin typeface="Geneva"/>
              </a:rPr>
              <a:t> JCROSS</a:t>
            </a:r>
          </a:p>
          <a:p>
            <a:pPr algn="ctr"/>
            <a:r>
              <a:rPr lang="en-US" b="1" dirty="0" smtClean="0">
                <a:solidFill>
                  <a:srgbClr val="330000"/>
                </a:solidFill>
                <a:latin typeface="Geneva"/>
              </a:rPr>
              <a:t>CROSSWORD</a:t>
            </a:r>
            <a:endParaRPr lang="en-US" b="1" i="0" dirty="0">
              <a:solidFill>
                <a:srgbClr val="330000"/>
              </a:solidFill>
              <a:effectLst/>
              <a:latin typeface="Geneva"/>
            </a:endParaRPr>
          </a:p>
        </p:txBody>
      </p:sp>
    </p:spTree>
    <p:extLst>
      <p:ext uri="{BB962C8B-B14F-4D97-AF65-F5344CB8AC3E}">
        <p14:creationId xmlns:p14="http://schemas.microsoft.com/office/powerpoint/2010/main" val="361600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121" b="3977"/>
          <a:stretch/>
        </p:blipFill>
        <p:spPr>
          <a:xfrm>
            <a:off x="0" y="352697"/>
            <a:ext cx="12192000" cy="6230983"/>
          </a:xfrm>
          <a:prstGeom prst="rect">
            <a:avLst/>
          </a:prstGeom>
        </p:spPr>
      </p:pic>
    </p:spTree>
    <p:extLst>
      <p:ext uri="{BB962C8B-B14F-4D97-AF65-F5344CB8AC3E}">
        <p14:creationId xmlns:p14="http://schemas.microsoft.com/office/powerpoint/2010/main" val="2506579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5675" y="1443037"/>
            <a:ext cx="5200650" cy="3971925"/>
          </a:xfrm>
          <a:prstGeom prst="rect">
            <a:avLst/>
          </a:prstGeom>
        </p:spPr>
      </p:pic>
      <p:sp>
        <p:nvSpPr>
          <p:cNvPr id="3" name="Rectangular Callout 2"/>
          <p:cNvSpPr/>
          <p:nvPr/>
        </p:nvSpPr>
        <p:spPr>
          <a:xfrm>
            <a:off x="9910916" y="420469"/>
            <a:ext cx="2035277" cy="1081548"/>
          </a:xfrm>
          <a:prstGeom prst="wedgeRectCallout">
            <a:avLst>
              <a:gd name="adj1" fmla="val -216606"/>
              <a:gd name="adj2" fmla="val 129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title</a:t>
            </a:r>
            <a:endParaRPr lang="en-US" dirty="0"/>
          </a:p>
        </p:txBody>
      </p:sp>
      <p:sp>
        <p:nvSpPr>
          <p:cNvPr id="4" name="Rectangular Callout 3"/>
          <p:cNvSpPr/>
          <p:nvPr/>
        </p:nvSpPr>
        <p:spPr>
          <a:xfrm>
            <a:off x="9215591" y="3001744"/>
            <a:ext cx="2035277" cy="1081548"/>
          </a:xfrm>
          <a:prstGeom prst="wedgeRectCallout">
            <a:avLst>
              <a:gd name="adj1" fmla="val -267618"/>
              <a:gd name="adj2" fmla="val 24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the sentence (separate each word by enter)</a:t>
            </a:r>
            <a:endParaRPr lang="en-US" dirty="0"/>
          </a:p>
        </p:txBody>
      </p:sp>
      <p:sp>
        <p:nvSpPr>
          <p:cNvPr id="5" name="Rectangular Callout 4"/>
          <p:cNvSpPr/>
          <p:nvPr/>
        </p:nvSpPr>
        <p:spPr>
          <a:xfrm>
            <a:off x="466725" y="3542518"/>
            <a:ext cx="1906843" cy="1081548"/>
          </a:xfrm>
          <a:prstGeom prst="wedgeRectCallout">
            <a:avLst>
              <a:gd name="adj1" fmla="val 291169"/>
              <a:gd name="adj2" fmla="val -78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Put possible correct answer</a:t>
            </a:r>
            <a:endParaRPr lang="en-US" dirty="0"/>
          </a:p>
        </p:txBody>
      </p:sp>
      <p:sp>
        <p:nvSpPr>
          <p:cNvPr id="7" name="Rectangle 6"/>
          <p:cNvSpPr/>
          <p:nvPr/>
        </p:nvSpPr>
        <p:spPr>
          <a:xfrm>
            <a:off x="4870413" y="420469"/>
            <a:ext cx="2672526" cy="646331"/>
          </a:xfrm>
          <a:prstGeom prst="rect">
            <a:avLst/>
          </a:prstGeom>
        </p:spPr>
        <p:txBody>
          <a:bodyPr wrap="none">
            <a:spAutoFit/>
          </a:bodyPr>
          <a:lstStyle/>
          <a:p>
            <a:pPr algn="ctr"/>
            <a:r>
              <a:rPr lang="en-US" b="1" dirty="0" smtClean="0">
                <a:solidFill>
                  <a:srgbClr val="000000"/>
                </a:solidFill>
                <a:latin typeface="Arial" panose="020B0604020202020204" pitchFamily="34" charset="0"/>
              </a:rPr>
              <a:t>JMIX </a:t>
            </a:r>
          </a:p>
          <a:p>
            <a:pPr algn="ctr"/>
            <a:r>
              <a:rPr lang="en-US" b="1" dirty="0" smtClean="0">
                <a:solidFill>
                  <a:srgbClr val="000000"/>
                </a:solidFill>
                <a:latin typeface="Arial" panose="020B0604020202020204" pitchFamily="34" charset="0"/>
              </a:rPr>
              <a:t>(JUMBLE EXERCISES)</a:t>
            </a:r>
            <a:endParaRPr lang="en-US" b="1" dirty="0"/>
          </a:p>
        </p:txBody>
      </p:sp>
    </p:spTree>
    <p:extLst>
      <p:ext uri="{BB962C8B-B14F-4D97-AF65-F5344CB8AC3E}">
        <p14:creationId xmlns:p14="http://schemas.microsoft.com/office/powerpoint/2010/main" val="3710376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914731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193391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6941" y="1270113"/>
            <a:ext cx="6246088" cy="4836465"/>
          </a:xfrm>
          <a:prstGeom prst="rect">
            <a:avLst/>
          </a:prstGeom>
        </p:spPr>
      </p:pic>
      <p:sp>
        <p:nvSpPr>
          <p:cNvPr id="3" name="Rectangular Callout 2"/>
          <p:cNvSpPr/>
          <p:nvPr/>
        </p:nvSpPr>
        <p:spPr>
          <a:xfrm>
            <a:off x="8496764" y="729339"/>
            <a:ext cx="2035277" cy="1081548"/>
          </a:xfrm>
          <a:prstGeom prst="wedgeRectCallout">
            <a:avLst>
              <a:gd name="adj1" fmla="val -336881"/>
              <a:gd name="adj2" fmla="val 49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picture</a:t>
            </a:r>
            <a:endParaRPr lang="en-US" dirty="0"/>
          </a:p>
        </p:txBody>
      </p:sp>
      <p:sp>
        <p:nvSpPr>
          <p:cNvPr id="4" name="Rectangular Callout 3"/>
          <p:cNvSpPr/>
          <p:nvPr/>
        </p:nvSpPr>
        <p:spPr>
          <a:xfrm>
            <a:off x="9514402" y="2483311"/>
            <a:ext cx="2035277" cy="1081548"/>
          </a:xfrm>
          <a:prstGeom prst="wedgeRectCallout">
            <a:avLst>
              <a:gd name="adj1" fmla="val -387892"/>
              <a:gd name="adj2" fmla="val -68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audio/video</a:t>
            </a:r>
            <a:endParaRPr lang="en-US" dirty="0"/>
          </a:p>
        </p:txBody>
      </p:sp>
      <p:pic>
        <p:nvPicPr>
          <p:cNvPr id="5" name="Picture 4"/>
          <p:cNvPicPr>
            <a:picLocks noChangeAspect="1"/>
          </p:cNvPicPr>
          <p:nvPr/>
        </p:nvPicPr>
        <p:blipFill>
          <a:blip r:embed="rId3"/>
          <a:stretch>
            <a:fillRect/>
          </a:stretch>
        </p:blipFill>
        <p:spPr>
          <a:xfrm>
            <a:off x="5436054" y="3351439"/>
            <a:ext cx="4933950" cy="3028950"/>
          </a:xfrm>
          <a:prstGeom prst="rect">
            <a:avLst/>
          </a:prstGeom>
        </p:spPr>
      </p:pic>
      <p:sp>
        <p:nvSpPr>
          <p:cNvPr id="6" name="TextBox 5"/>
          <p:cNvSpPr txBox="1"/>
          <p:nvPr/>
        </p:nvSpPr>
        <p:spPr>
          <a:xfrm>
            <a:off x="3056708" y="315171"/>
            <a:ext cx="5306517" cy="369332"/>
          </a:xfrm>
          <a:prstGeom prst="rect">
            <a:avLst/>
          </a:prstGeom>
          <a:noFill/>
        </p:spPr>
        <p:txBody>
          <a:bodyPr wrap="none" rtlCol="0">
            <a:spAutoFit/>
          </a:bodyPr>
          <a:lstStyle/>
          <a:p>
            <a:r>
              <a:rPr lang="en-US" b="1" dirty="0" smtClean="0"/>
              <a:t>Add picture and media (audio, video, or flash object)</a:t>
            </a:r>
            <a:endParaRPr lang="en-US" b="1" dirty="0"/>
          </a:p>
        </p:txBody>
      </p:sp>
    </p:spTree>
    <p:extLst>
      <p:ext uri="{BB962C8B-B14F-4D97-AF65-F5344CB8AC3E}">
        <p14:creationId xmlns:p14="http://schemas.microsoft.com/office/powerpoint/2010/main" val="3105216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3495675" y="2571750"/>
            <a:ext cx="6076950" cy="2308324"/>
          </a:xfrm>
          <a:prstGeom prst="rect">
            <a:avLst/>
          </a:prstGeom>
          <a:noFill/>
        </p:spPr>
        <p:txBody>
          <a:bodyPr wrap="square" rtlCol="0">
            <a:spAutoFit/>
          </a:bodyPr>
          <a:lstStyle/>
          <a:p>
            <a:pPr algn="ctr"/>
            <a:r>
              <a:rPr lang="en-US" sz="3600" dirty="0" smtClean="0">
                <a:solidFill>
                  <a:schemeClr val="bg1"/>
                </a:solidFill>
                <a:latin typeface="Adobe Fan Heiti Std B" panose="020B0700000000000000" pitchFamily="34" charset="-128"/>
                <a:ea typeface="Adobe Fan Heiti Std B" panose="020B0700000000000000" pitchFamily="34" charset="-128"/>
              </a:rPr>
              <a:t>How are the features provided on other platform?</a:t>
            </a:r>
          </a:p>
          <a:p>
            <a:pPr algn="ctr"/>
            <a:r>
              <a:rPr lang="en-US" sz="3600" dirty="0" err="1" smtClean="0">
                <a:solidFill>
                  <a:schemeClr val="bg1"/>
                </a:solidFill>
                <a:latin typeface="Adobe Fan Heiti Std B" panose="020B0700000000000000" pitchFamily="34" charset="-128"/>
                <a:ea typeface="Adobe Fan Heiti Std B" panose="020B0700000000000000" pitchFamily="34" charset="-128"/>
              </a:rPr>
              <a:t>Edmodo</a:t>
            </a:r>
            <a:r>
              <a:rPr lang="en-US" sz="3600" dirty="0" smtClean="0">
                <a:solidFill>
                  <a:schemeClr val="bg1"/>
                </a:solidFill>
                <a:latin typeface="Adobe Fan Heiti Std B" panose="020B0700000000000000" pitchFamily="34" charset="-128"/>
                <a:ea typeface="Adobe Fan Heiti Std B" panose="020B0700000000000000" pitchFamily="34" charset="-128"/>
              </a:rPr>
              <a:t>, Quizzes, </a:t>
            </a:r>
            <a:r>
              <a:rPr lang="en-US" sz="3600" dirty="0" err="1" smtClean="0">
                <a:solidFill>
                  <a:schemeClr val="bg1"/>
                </a:solidFill>
                <a:latin typeface="Adobe Fan Heiti Std B" panose="020B0700000000000000" pitchFamily="34" charset="-128"/>
                <a:ea typeface="Adobe Fan Heiti Std B" panose="020B0700000000000000" pitchFamily="34" charset="-128"/>
              </a:rPr>
              <a:t>Googleform</a:t>
            </a:r>
            <a:r>
              <a:rPr lang="en-US" sz="3600" dirty="0" smtClean="0">
                <a:solidFill>
                  <a:schemeClr val="bg1"/>
                </a:solidFill>
                <a:latin typeface="Adobe Fan Heiti Std B" panose="020B0700000000000000" pitchFamily="34" charset="-128"/>
                <a:ea typeface="Adobe Fan Heiti Std B" panose="020B0700000000000000" pitchFamily="34" charset="-128"/>
              </a:rPr>
              <a:t>, </a:t>
            </a:r>
            <a:r>
              <a:rPr lang="en-US" sz="3600" dirty="0" err="1" smtClean="0">
                <a:solidFill>
                  <a:schemeClr val="bg1"/>
                </a:solidFill>
                <a:latin typeface="Adobe Fan Heiti Std B" panose="020B0700000000000000" pitchFamily="34" charset="-128"/>
                <a:ea typeface="Adobe Fan Heiti Std B" panose="020B0700000000000000" pitchFamily="34" charset="-128"/>
              </a:rPr>
              <a:t>etc</a:t>
            </a:r>
            <a:endParaRPr lang="en-US" sz="3600" dirty="0">
              <a:solidFill>
                <a:schemeClr val="bg1"/>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76340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342900" y="1438186"/>
            <a:ext cx="3771900" cy="4832092"/>
          </a:xfrm>
          <a:prstGeom prst="rect">
            <a:avLst/>
          </a:prstGeom>
        </p:spPr>
        <p:txBody>
          <a:bodyPr wrap="square">
            <a:spAutoFit/>
          </a:bodyPr>
          <a:lstStyle/>
          <a:p>
            <a:pPr algn="ctr"/>
            <a:r>
              <a:rPr lang="en-US" sz="2800" dirty="0" smtClean="0">
                <a:solidFill>
                  <a:srgbClr val="1A1A47"/>
                </a:solidFill>
                <a:latin typeface="Times New Roman" panose="02020603050405020304" pitchFamily="18" charset="0"/>
              </a:rPr>
              <a:t>Authoring tools allow teachers to select the best course content and then do the hard work for them. It would help if they used an authoring tool to host it in the cloud, whether they deliver via a centralized app embedded in an existing LMS</a:t>
            </a:r>
            <a:endParaRPr lang="en-US" sz="2800" dirty="0"/>
          </a:p>
        </p:txBody>
      </p:sp>
      <p:sp>
        <p:nvSpPr>
          <p:cNvPr id="3" name="Rectangle 2"/>
          <p:cNvSpPr/>
          <p:nvPr/>
        </p:nvSpPr>
        <p:spPr>
          <a:xfrm>
            <a:off x="342900" y="901183"/>
            <a:ext cx="3154001" cy="369332"/>
          </a:xfrm>
          <a:prstGeom prst="rect">
            <a:avLst/>
          </a:prstGeom>
        </p:spPr>
        <p:txBody>
          <a:bodyPr wrap="square">
            <a:spAutoFit/>
          </a:bodyPr>
          <a:lstStyle/>
          <a:p>
            <a:pPr algn="ctr"/>
            <a:r>
              <a:rPr lang="en-US" b="1" dirty="0" smtClean="0">
                <a:solidFill>
                  <a:srgbClr val="1A1A47"/>
                </a:solidFill>
                <a:latin typeface="Times New Roman" panose="02020603050405020304" pitchFamily="18" charset="0"/>
              </a:rPr>
              <a:t>AUTHORING TOOLS </a:t>
            </a:r>
            <a:endParaRPr lang="en-US" b="1" dirty="0"/>
          </a:p>
        </p:txBody>
      </p:sp>
    </p:spTree>
    <p:extLst>
      <p:ext uri="{BB962C8B-B14F-4D97-AF65-F5344CB8AC3E}">
        <p14:creationId xmlns:p14="http://schemas.microsoft.com/office/powerpoint/2010/main" val="3707856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48437" y="4010025"/>
            <a:ext cx="2924175" cy="1562100"/>
          </a:xfrm>
          <a:prstGeom prst="rect">
            <a:avLst/>
          </a:prstGeom>
        </p:spPr>
      </p:pic>
      <p:pic>
        <p:nvPicPr>
          <p:cNvPr id="4" name="Picture 3"/>
          <p:cNvPicPr>
            <a:picLocks noChangeAspect="1"/>
          </p:cNvPicPr>
          <p:nvPr/>
        </p:nvPicPr>
        <p:blipFill>
          <a:blip r:embed="rId3"/>
          <a:stretch>
            <a:fillRect/>
          </a:stretch>
        </p:blipFill>
        <p:spPr>
          <a:xfrm>
            <a:off x="4772025" y="1236594"/>
            <a:ext cx="2762250" cy="1657350"/>
          </a:xfrm>
          <a:prstGeom prst="rect">
            <a:avLst/>
          </a:prstGeom>
        </p:spPr>
      </p:pic>
      <p:pic>
        <p:nvPicPr>
          <p:cNvPr id="5" name="Picture 4"/>
          <p:cNvPicPr>
            <a:picLocks noChangeAspect="1"/>
          </p:cNvPicPr>
          <p:nvPr/>
        </p:nvPicPr>
        <p:blipFill>
          <a:blip r:embed="rId4"/>
          <a:stretch>
            <a:fillRect/>
          </a:stretch>
        </p:blipFill>
        <p:spPr>
          <a:xfrm>
            <a:off x="2286000" y="3971925"/>
            <a:ext cx="2847975" cy="1600200"/>
          </a:xfrm>
          <a:prstGeom prst="rect">
            <a:avLst/>
          </a:prstGeom>
        </p:spPr>
      </p:pic>
    </p:spTree>
    <p:extLst>
      <p:ext uri="{BB962C8B-B14F-4D97-AF65-F5344CB8AC3E}">
        <p14:creationId xmlns:p14="http://schemas.microsoft.com/office/powerpoint/2010/main" val="2426549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0700" y="1065144"/>
            <a:ext cx="6515100" cy="5485626"/>
          </a:xfrm>
          <a:prstGeom prst="rect">
            <a:avLst/>
          </a:prstGeom>
        </p:spPr>
      </p:pic>
      <p:pic>
        <p:nvPicPr>
          <p:cNvPr id="5" name="Picture 4"/>
          <p:cNvPicPr>
            <a:picLocks noChangeAspect="1"/>
          </p:cNvPicPr>
          <p:nvPr/>
        </p:nvPicPr>
        <p:blipFill>
          <a:blip r:embed="rId3"/>
          <a:stretch>
            <a:fillRect/>
          </a:stretch>
        </p:blipFill>
        <p:spPr>
          <a:xfrm>
            <a:off x="8972550" y="1379469"/>
            <a:ext cx="2762250" cy="1657350"/>
          </a:xfrm>
          <a:prstGeom prst="rect">
            <a:avLst/>
          </a:prstGeom>
        </p:spPr>
      </p:pic>
      <p:pic>
        <p:nvPicPr>
          <p:cNvPr id="6" name="Picture 5"/>
          <p:cNvPicPr>
            <a:picLocks noChangeAspect="1"/>
          </p:cNvPicPr>
          <p:nvPr/>
        </p:nvPicPr>
        <p:blipFill>
          <a:blip r:embed="rId4"/>
          <a:stretch>
            <a:fillRect/>
          </a:stretch>
        </p:blipFill>
        <p:spPr>
          <a:xfrm>
            <a:off x="6790331" y="3036819"/>
            <a:ext cx="4944470" cy="2819400"/>
          </a:xfrm>
          <a:prstGeom prst="rect">
            <a:avLst/>
          </a:prstGeom>
        </p:spPr>
      </p:pic>
      <p:cxnSp>
        <p:nvCxnSpPr>
          <p:cNvPr id="10" name="Straight Arrow Connector 9"/>
          <p:cNvCxnSpPr/>
          <p:nvPr/>
        </p:nvCxnSpPr>
        <p:spPr>
          <a:xfrm>
            <a:off x="4076700" y="2533650"/>
            <a:ext cx="3048000" cy="176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02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337" y="590550"/>
            <a:ext cx="8892811" cy="5195887"/>
          </a:xfrm>
          <a:prstGeom prst="rect">
            <a:avLst/>
          </a:prstGeom>
        </p:spPr>
      </p:pic>
      <p:sp>
        <p:nvSpPr>
          <p:cNvPr id="4" name="Rectangular Callout 3"/>
          <p:cNvSpPr/>
          <p:nvPr/>
        </p:nvSpPr>
        <p:spPr>
          <a:xfrm>
            <a:off x="9606116" y="1001494"/>
            <a:ext cx="2035277" cy="1081548"/>
          </a:xfrm>
          <a:prstGeom prst="wedgeRectCallout">
            <a:avLst>
              <a:gd name="adj1" fmla="val -230646"/>
              <a:gd name="adj2" fmla="val 51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question</a:t>
            </a:r>
            <a:endParaRPr lang="en-US" dirty="0"/>
          </a:p>
        </p:txBody>
      </p:sp>
      <p:sp>
        <p:nvSpPr>
          <p:cNvPr id="5" name="Rectangular Callout 4"/>
          <p:cNvSpPr/>
          <p:nvPr/>
        </p:nvSpPr>
        <p:spPr>
          <a:xfrm>
            <a:off x="9606115" y="3858994"/>
            <a:ext cx="2035277" cy="1081548"/>
          </a:xfrm>
          <a:prstGeom prst="wedgeRectCallout">
            <a:avLst>
              <a:gd name="adj1" fmla="val -243282"/>
              <a:gd name="adj2" fmla="val -689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Choose true/false</a:t>
            </a:r>
            <a:endParaRPr lang="en-US" dirty="0"/>
          </a:p>
        </p:txBody>
      </p:sp>
      <p:sp>
        <p:nvSpPr>
          <p:cNvPr id="2" name="TextBox 1"/>
          <p:cNvSpPr txBox="1"/>
          <p:nvPr/>
        </p:nvSpPr>
        <p:spPr>
          <a:xfrm>
            <a:off x="4924697" y="221218"/>
            <a:ext cx="2249014" cy="369332"/>
          </a:xfrm>
          <a:prstGeom prst="rect">
            <a:avLst/>
          </a:prstGeom>
          <a:noFill/>
        </p:spPr>
        <p:txBody>
          <a:bodyPr wrap="none" rtlCol="0">
            <a:spAutoFit/>
          </a:bodyPr>
          <a:lstStyle/>
          <a:p>
            <a:r>
              <a:rPr lang="en-US" b="1" dirty="0" smtClean="0"/>
              <a:t>TRUE-FALSE EXERCISE</a:t>
            </a:r>
            <a:endParaRPr lang="en-US" b="1" dirty="0"/>
          </a:p>
        </p:txBody>
      </p:sp>
    </p:spTree>
    <p:extLst>
      <p:ext uri="{BB962C8B-B14F-4D97-AF65-F5344CB8AC3E}">
        <p14:creationId xmlns:p14="http://schemas.microsoft.com/office/powerpoint/2010/main" val="2074114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9763" y="514350"/>
            <a:ext cx="7824788" cy="5447975"/>
          </a:xfrm>
          <a:prstGeom prst="rect">
            <a:avLst/>
          </a:prstGeom>
        </p:spPr>
      </p:pic>
      <p:sp>
        <p:nvSpPr>
          <p:cNvPr id="3" name="Rectangular Callout 2"/>
          <p:cNvSpPr/>
          <p:nvPr/>
        </p:nvSpPr>
        <p:spPr>
          <a:xfrm>
            <a:off x="9606116" y="1001494"/>
            <a:ext cx="2262034" cy="1081548"/>
          </a:xfrm>
          <a:prstGeom prst="wedgeRectCallout">
            <a:avLst>
              <a:gd name="adj1" fmla="val -230646"/>
              <a:gd name="adj2" fmla="val 51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 keyboard: </a:t>
            </a:r>
            <a:r>
              <a:rPr lang="en-US" dirty="0" err="1" smtClean="0"/>
              <a:t>Shift+underscore</a:t>
            </a:r>
            <a:r>
              <a:rPr lang="en-US" dirty="0" smtClean="0"/>
              <a:t> (_)</a:t>
            </a:r>
            <a:endParaRPr lang="en-US" dirty="0"/>
          </a:p>
        </p:txBody>
      </p:sp>
      <p:sp>
        <p:nvSpPr>
          <p:cNvPr id="4" name="Rectangular Callout 3"/>
          <p:cNvSpPr/>
          <p:nvPr/>
        </p:nvSpPr>
        <p:spPr>
          <a:xfrm>
            <a:off x="9734551" y="2716613"/>
            <a:ext cx="2047874" cy="1081548"/>
          </a:xfrm>
          <a:prstGeom prst="wedgeRectCallout">
            <a:avLst>
              <a:gd name="adj1" fmla="val -230646"/>
              <a:gd name="adj2" fmla="val 51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Answer key</a:t>
            </a:r>
            <a:endParaRPr lang="en-US" dirty="0"/>
          </a:p>
        </p:txBody>
      </p:sp>
      <p:sp>
        <p:nvSpPr>
          <p:cNvPr id="5" name="TextBox 4"/>
          <p:cNvSpPr txBox="1"/>
          <p:nvPr/>
        </p:nvSpPr>
        <p:spPr>
          <a:xfrm>
            <a:off x="4493623" y="274320"/>
            <a:ext cx="3293979" cy="400110"/>
          </a:xfrm>
          <a:prstGeom prst="rect">
            <a:avLst/>
          </a:prstGeom>
          <a:noFill/>
        </p:spPr>
        <p:txBody>
          <a:bodyPr wrap="none" rtlCol="0">
            <a:spAutoFit/>
          </a:bodyPr>
          <a:lstStyle/>
          <a:p>
            <a:r>
              <a:rPr lang="en-US" sz="2000" b="1" dirty="0" smtClean="0"/>
              <a:t>FILL IN THE BLANKS EXERCISE</a:t>
            </a:r>
            <a:endParaRPr lang="en-US" sz="2000" b="1" dirty="0"/>
          </a:p>
        </p:txBody>
      </p:sp>
    </p:spTree>
    <p:extLst>
      <p:ext uri="{BB962C8B-B14F-4D97-AF65-F5344CB8AC3E}">
        <p14:creationId xmlns:p14="http://schemas.microsoft.com/office/powerpoint/2010/main" val="1243234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2037" y="656509"/>
            <a:ext cx="8615363" cy="6044328"/>
          </a:xfrm>
          <a:prstGeom prst="rect">
            <a:avLst/>
          </a:prstGeom>
        </p:spPr>
      </p:pic>
      <p:pic>
        <p:nvPicPr>
          <p:cNvPr id="3" name="Picture 2"/>
          <p:cNvPicPr>
            <a:picLocks noChangeAspect="1"/>
          </p:cNvPicPr>
          <p:nvPr/>
        </p:nvPicPr>
        <p:blipFill rotWithShape="1">
          <a:blip r:embed="rId3"/>
          <a:srcRect l="29097" t="16071" r="26087" b="5357"/>
          <a:stretch/>
        </p:blipFill>
        <p:spPr>
          <a:xfrm>
            <a:off x="10172701" y="561975"/>
            <a:ext cx="1276350" cy="1257300"/>
          </a:xfrm>
          <a:prstGeom prst="rect">
            <a:avLst/>
          </a:prstGeom>
        </p:spPr>
      </p:pic>
      <p:pic>
        <p:nvPicPr>
          <p:cNvPr id="4" name="Picture 3"/>
          <p:cNvPicPr>
            <a:picLocks noChangeAspect="1"/>
          </p:cNvPicPr>
          <p:nvPr/>
        </p:nvPicPr>
        <p:blipFill>
          <a:blip r:embed="rId4"/>
          <a:stretch>
            <a:fillRect/>
          </a:stretch>
        </p:blipFill>
        <p:spPr>
          <a:xfrm>
            <a:off x="5809568" y="185997"/>
            <a:ext cx="3334432" cy="6812646"/>
          </a:xfrm>
          <a:prstGeom prst="rect">
            <a:avLst/>
          </a:prstGeom>
        </p:spPr>
      </p:pic>
      <p:sp>
        <p:nvSpPr>
          <p:cNvPr id="5" name="TextBox 4"/>
          <p:cNvSpPr txBox="1"/>
          <p:nvPr/>
        </p:nvSpPr>
        <p:spPr>
          <a:xfrm>
            <a:off x="1344056" y="4772248"/>
            <a:ext cx="2404984" cy="1384995"/>
          </a:xfrm>
          <a:prstGeom prst="rect">
            <a:avLst/>
          </a:prstGeom>
          <a:noFill/>
        </p:spPr>
        <p:txBody>
          <a:bodyPr wrap="square" rtlCol="0">
            <a:spAutoFit/>
          </a:bodyPr>
          <a:lstStyle/>
          <a:p>
            <a:pPr algn="ctr"/>
            <a:r>
              <a:rPr lang="en-US" sz="2800" b="1" dirty="0" smtClean="0"/>
              <a:t>QUIZ FORMATS IN GOOGLEFORM</a:t>
            </a:r>
            <a:endParaRPr lang="en-US" sz="2800" b="1" dirty="0"/>
          </a:p>
        </p:txBody>
      </p:sp>
    </p:spTree>
    <p:extLst>
      <p:ext uri="{BB962C8B-B14F-4D97-AF65-F5344CB8AC3E}">
        <p14:creationId xmlns:p14="http://schemas.microsoft.com/office/powerpoint/2010/main" val="3862112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925" y="971550"/>
            <a:ext cx="5486400" cy="4381500"/>
          </a:xfrm>
          <a:prstGeom prst="rect">
            <a:avLst/>
          </a:prstGeom>
        </p:spPr>
      </p:pic>
      <p:pic>
        <p:nvPicPr>
          <p:cNvPr id="3" name="Picture 2"/>
          <p:cNvPicPr>
            <a:picLocks noChangeAspect="1"/>
          </p:cNvPicPr>
          <p:nvPr/>
        </p:nvPicPr>
        <p:blipFill>
          <a:blip r:embed="rId3"/>
          <a:stretch>
            <a:fillRect/>
          </a:stretch>
        </p:blipFill>
        <p:spPr>
          <a:xfrm>
            <a:off x="8682037" y="695325"/>
            <a:ext cx="2924175" cy="1562100"/>
          </a:xfrm>
          <a:prstGeom prst="rect">
            <a:avLst/>
          </a:prstGeom>
        </p:spPr>
      </p:pic>
      <p:sp>
        <p:nvSpPr>
          <p:cNvPr id="4" name="TextBox 3"/>
          <p:cNvSpPr txBox="1"/>
          <p:nvPr/>
        </p:nvSpPr>
        <p:spPr>
          <a:xfrm>
            <a:off x="573347" y="1904728"/>
            <a:ext cx="2013099" cy="1384995"/>
          </a:xfrm>
          <a:prstGeom prst="rect">
            <a:avLst/>
          </a:prstGeom>
          <a:noFill/>
        </p:spPr>
        <p:txBody>
          <a:bodyPr wrap="square" rtlCol="0">
            <a:spAutoFit/>
          </a:bodyPr>
          <a:lstStyle/>
          <a:p>
            <a:pPr algn="ctr"/>
            <a:r>
              <a:rPr lang="en-US" sz="2800" b="1" dirty="0" smtClean="0"/>
              <a:t>QUIZ FORMATS IN QUIZZIZ</a:t>
            </a:r>
            <a:endParaRPr lang="en-US" sz="2800" b="1" dirty="0"/>
          </a:p>
        </p:txBody>
      </p:sp>
    </p:spTree>
    <p:extLst>
      <p:ext uri="{BB962C8B-B14F-4D97-AF65-F5344CB8AC3E}">
        <p14:creationId xmlns:p14="http://schemas.microsoft.com/office/powerpoint/2010/main" val="1050484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3190875" y="1181785"/>
            <a:ext cx="6096000" cy="1384995"/>
          </a:xfrm>
          <a:prstGeom prst="rect">
            <a:avLst/>
          </a:prstGeom>
        </p:spPr>
        <p:txBody>
          <a:bodyPr>
            <a:spAutoFit/>
          </a:bodyPr>
          <a:lstStyle/>
          <a:p>
            <a:pPr algn="ctr"/>
            <a:r>
              <a:rPr lang="en-US" sz="2800" dirty="0">
                <a:solidFill>
                  <a:srgbClr val="000000"/>
                </a:solidFill>
                <a:latin typeface="Times New Roman" panose="02020603050405020304" pitchFamily="18" charset="0"/>
              </a:rPr>
              <a:t>How do the teachers add </a:t>
            </a:r>
            <a:r>
              <a:rPr lang="en-US" sz="2800" dirty="0" smtClean="0">
                <a:solidFill>
                  <a:srgbClr val="000000"/>
                </a:solidFill>
                <a:latin typeface="Times New Roman" panose="02020603050405020304" pitchFamily="18" charset="0"/>
              </a:rPr>
              <a:t>media (</a:t>
            </a:r>
            <a:r>
              <a:rPr lang="en-US" sz="2800" dirty="0" smtClean="0">
                <a:solidFill>
                  <a:srgbClr val="000000"/>
                </a:solidFill>
                <a:latin typeface="Times New Roman" panose="02020603050405020304" pitchFamily="18" charset="0"/>
              </a:rPr>
              <a:t>audio </a:t>
            </a:r>
            <a:r>
              <a:rPr lang="en-US" sz="2800" dirty="0">
                <a:solidFill>
                  <a:srgbClr val="000000"/>
                </a:solidFill>
                <a:latin typeface="Times New Roman" panose="02020603050405020304" pitchFamily="18" charset="0"/>
              </a:rPr>
              <a:t>or video </a:t>
            </a:r>
            <a:r>
              <a:rPr lang="en-US" sz="2800" dirty="0" smtClean="0">
                <a:solidFill>
                  <a:srgbClr val="000000"/>
                </a:solidFill>
                <a:latin typeface="Times New Roman" panose="02020603050405020304" pitchFamily="18" charset="0"/>
              </a:rPr>
              <a:t>files) </a:t>
            </a:r>
            <a:r>
              <a:rPr lang="en-US" sz="2800" dirty="0">
                <a:solidFill>
                  <a:srgbClr val="000000"/>
                </a:solidFill>
                <a:latin typeface="Times New Roman" panose="02020603050405020304" pitchFamily="18" charset="0"/>
              </a:rPr>
              <a:t>for the listening quiz in the platforms?</a:t>
            </a:r>
            <a:endParaRPr lang="en-US" sz="2800" dirty="0"/>
          </a:p>
        </p:txBody>
      </p:sp>
    </p:spTree>
    <p:extLst>
      <p:ext uri="{BB962C8B-B14F-4D97-AF65-F5344CB8AC3E}">
        <p14:creationId xmlns:p14="http://schemas.microsoft.com/office/powerpoint/2010/main" val="281846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2063" y="832907"/>
            <a:ext cx="6338888" cy="5058305"/>
          </a:xfrm>
          <a:prstGeom prst="rect">
            <a:avLst/>
          </a:prstGeom>
        </p:spPr>
      </p:pic>
      <p:sp>
        <p:nvSpPr>
          <p:cNvPr id="3" name="Rectangular Callout 2"/>
          <p:cNvSpPr/>
          <p:nvPr/>
        </p:nvSpPr>
        <p:spPr>
          <a:xfrm>
            <a:off x="9439276" y="1095375"/>
            <a:ext cx="1809749" cy="1188311"/>
          </a:xfrm>
          <a:prstGeom prst="wedgeRectCallout">
            <a:avLst>
              <a:gd name="adj1" fmla="val -287488"/>
              <a:gd name="adj2" fmla="val 82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video</a:t>
            </a:r>
            <a:endParaRPr lang="en-US" dirty="0"/>
          </a:p>
        </p:txBody>
      </p:sp>
      <p:pic>
        <p:nvPicPr>
          <p:cNvPr id="4" name="Picture 3"/>
          <p:cNvPicPr>
            <a:picLocks noChangeAspect="1"/>
          </p:cNvPicPr>
          <p:nvPr/>
        </p:nvPicPr>
        <p:blipFill>
          <a:blip r:embed="rId3"/>
          <a:stretch>
            <a:fillRect/>
          </a:stretch>
        </p:blipFill>
        <p:spPr>
          <a:xfrm>
            <a:off x="239019" y="3200215"/>
            <a:ext cx="10863353" cy="1529307"/>
          </a:xfrm>
          <a:prstGeom prst="rect">
            <a:avLst/>
          </a:prstGeom>
        </p:spPr>
      </p:pic>
    </p:spTree>
    <p:extLst>
      <p:ext uri="{BB962C8B-B14F-4D97-AF65-F5344CB8AC3E}">
        <p14:creationId xmlns:p14="http://schemas.microsoft.com/office/powerpoint/2010/main" val="649779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025" y="1095375"/>
            <a:ext cx="3861416" cy="3233737"/>
          </a:xfrm>
          <a:prstGeom prst="rect">
            <a:avLst/>
          </a:prstGeom>
        </p:spPr>
      </p:pic>
      <p:pic>
        <p:nvPicPr>
          <p:cNvPr id="3" name="Picture 2"/>
          <p:cNvPicPr>
            <a:picLocks noChangeAspect="1"/>
          </p:cNvPicPr>
          <p:nvPr/>
        </p:nvPicPr>
        <p:blipFill>
          <a:blip r:embed="rId3"/>
          <a:stretch>
            <a:fillRect/>
          </a:stretch>
        </p:blipFill>
        <p:spPr>
          <a:xfrm>
            <a:off x="6381750" y="2419350"/>
            <a:ext cx="4142158" cy="3457575"/>
          </a:xfrm>
          <a:prstGeom prst="rect">
            <a:avLst/>
          </a:prstGeom>
          <a:noFill/>
          <a:ln>
            <a:solidFill>
              <a:schemeClr val="accent1"/>
            </a:solidFill>
          </a:ln>
        </p:spPr>
      </p:pic>
      <p:pic>
        <p:nvPicPr>
          <p:cNvPr id="4" name="Picture 3"/>
          <p:cNvPicPr>
            <a:picLocks noChangeAspect="1"/>
          </p:cNvPicPr>
          <p:nvPr/>
        </p:nvPicPr>
        <p:blipFill>
          <a:blip r:embed="rId4"/>
          <a:stretch>
            <a:fillRect/>
          </a:stretch>
        </p:blipFill>
        <p:spPr>
          <a:xfrm>
            <a:off x="8220075" y="495300"/>
            <a:ext cx="2924175" cy="1562100"/>
          </a:xfrm>
          <a:prstGeom prst="rect">
            <a:avLst/>
          </a:prstGeom>
        </p:spPr>
      </p:pic>
    </p:spTree>
    <p:extLst>
      <p:ext uri="{BB962C8B-B14F-4D97-AF65-F5344CB8AC3E}">
        <p14:creationId xmlns:p14="http://schemas.microsoft.com/office/powerpoint/2010/main" val="2782128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14787" y="2028825"/>
            <a:ext cx="7331237" cy="4529137"/>
          </a:xfrm>
          <a:prstGeom prst="rect">
            <a:avLst/>
          </a:prstGeom>
        </p:spPr>
      </p:pic>
      <p:pic>
        <p:nvPicPr>
          <p:cNvPr id="4" name="Picture 3"/>
          <p:cNvPicPr>
            <a:picLocks noChangeAspect="1"/>
          </p:cNvPicPr>
          <p:nvPr/>
        </p:nvPicPr>
        <p:blipFill>
          <a:blip r:embed="rId3"/>
          <a:stretch>
            <a:fillRect/>
          </a:stretch>
        </p:blipFill>
        <p:spPr>
          <a:xfrm>
            <a:off x="1019175" y="238125"/>
            <a:ext cx="1905000" cy="3581400"/>
          </a:xfrm>
          <a:prstGeom prst="rect">
            <a:avLst/>
          </a:prstGeom>
        </p:spPr>
      </p:pic>
      <p:sp>
        <p:nvSpPr>
          <p:cNvPr id="5" name="Rectangular Callout 4"/>
          <p:cNvSpPr/>
          <p:nvPr/>
        </p:nvSpPr>
        <p:spPr>
          <a:xfrm>
            <a:off x="6238876" y="476250"/>
            <a:ext cx="1809749" cy="1188311"/>
          </a:xfrm>
          <a:prstGeom prst="wedgeRectCallout">
            <a:avLst>
              <a:gd name="adj1" fmla="val -269067"/>
              <a:gd name="adj2" fmla="val 135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r>
              <a:rPr lang="en-US" dirty="0" smtClean="0"/>
              <a:t>video</a:t>
            </a:r>
            <a:endParaRPr lang="en-US" dirty="0"/>
          </a:p>
        </p:txBody>
      </p:sp>
      <p:pic>
        <p:nvPicPr>
          <p:cNvPr id="6" name="Picture 5"/>
          <p:cNvPicPr>
            <a:picLocks noChangeAspect="1"/>
          </p:cNvPicPr>
          <p:nvPr/>
        </p:nvPicPr>
        <p:blipFill rotWithShape="1">
          <a:blip r:embed="rId4"/>
          <a:srcRect l="29097" t="16071" r="26087" b="5357"/>
          <a:stretch/>
        </p:blipFill>
        <p:spPr>
          <a:xfrm>
            <a:off x="10172701" y="561975"/>
            <a:ext cx="1276350" cy="1257300"/>
          </a:xfrm>
          <a:prstGeom prst="rect">
            <a:avLst/>
          </a:prstGeom>
        </p:spPr>
      </p:pic>
    </p:spTree>
    <p:extLst>
      <p:ext uri="{BB962C8B-B14F-4D97-AF65-F5344CB8AC3E}">
        <p14:creationId xmlns:p14="http://schemas.microsoft.com/office/powerpoint/2010/main" val="17069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1231390" y="2476752"/>
            <a:ext cx="6674498" cy="1200329"/>
          </a:xfrm>
          <a:prstGeom prst="rect">
            <a:avLst/>
          </a:prstGeom>
        </p:spPr>
        <p:txBody>
          <a:bodyPr wrap="square">
            <a:spAutoFit/>
          </a:bodyPr>
          <a:lstStyle/>
          <a:p>
            <a:pPr algn="ctr"/>
            <a:r>
              <a:rPr lang="en-US" b="0" i="0" u="none" strike="noStrike" dirty="0" smtClean="0">
                <a:solidFill>
                  <a:schemeClr val="accent1">
                    <a:lumMod val="50000"/>
                  </a:schemeClr>
                </a:solidFill>
                <a:effectLst/>
                <a:latin typeface="Eras Bold ITC" panose="020B0907030504020204" pitchFamily="34" charset="0"/>
                <a:ea typeface="Tahoma" panose="020B0604030504040204" pitchFamily="34" charset="0"/>
                <a:cs typeface="Tahoma" panose="020B0604030504040204" pitchFamily="34" charset="0"/>
              </a:rPr>
              <a:t>In the 1990s, the University of Victoria sponsored the development of a set of templates that came to be known as Hot Potatoes that is now distributed free for educators by Half-Baked Software. </a:t>
            </a:r>
            <a:endParaRPr lang="en-US" dirty="0">
              <a:solidFill>
                <a:schemeClr val="accent1">
                  <a:lumMod val="50000"/>
                </a:schemeClr>
              </a:solidFill>
              <a:latin typeface="Eras Bold ITC" panose="020B0907030504020204" pitchFamily="34" charset="0"/>
              <a:ea typeface="Tahoma" panose="020B0604030504040204" pitchFamily="34" charset="0"/>
              <a:cs typeface="Tahoma" panose="020B0604030504040204" pitchFamily="34" charset="0"/>
            </a:endParaRPr>
          </a:p>
        </p:txBody>
      </p:sp>
      <p:sp>
        <p:nvSpPr>
          <p:cNvPr id="4" name="Rectangle 3"/>
          <p:cNvSpPr/>
          <p:nvPr/>
        </p:nvSpPr>
        <p:spPr>
          <a:xfrm>
            <a:off x="2825348" y="3677081"/>
            <a:ext cx="2389950" cy="369332"/>
          </a:xfrm>
          <a:prstGeom prst="rect">
            <a:avLst/>
          </a:prstGeom>
        </p:spPr>
        <p:txBody>
          <a:bodyPr wrap="none">
            <a:spAutoFit/>
          </a:bodyPr>
          <a:lstStyle/>
          <a:p>
            <a:r>
              <a:rPr lang="en-US" dirty="0">
                <a:hlinkClick r:id="rId3"/>
              </a:rPr>
              <a:t>https://hotpot.uvic.ca</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4199184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560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3124334" y="1605710"/>
            <a:ext cx="6096000" cy="4031873"/>
          </a:xfrm>
          <a:prstGeom prst="rect">
            <a:avLst/>
          </a:prstGeom>
        </p:spPr>
        <p:txBody>
          <a:bodyPr>
            <a:spAutoFit/>
          </a:bodyPr>
          <a:lstStyle/>
          <a:p>
            <a:r>
              <a:rPr lang="en-US" sz="3200" dirty="0">
                <a:solidFill>
                  <a:schemeClr val="accent2">
                    <a:lumMod val="50000"/>
                  </a:schemeClr>
                </a:solidFill>
                <a:latin typeface="Tw Cen MT" panose="020B0602020104020603" pitchFamily="34" charset="0"/>
                <a:ea typeface="Calibri" panose="020F0502020204030204" pitchFamily="34" charset="0"/>
              </a:rPr>
              <a:t>The different templates allow foreign language teachers to create multiple-choice exercises, word-entry exercises (single word, phrase, string, or open-ended), crossword puzzles, cloze (fill-in) exercises, jumble-word exercises, and mix-and-match exercises  (Black, 2008).</a:t>
            </a:r>
            <a:endParaRPr lang="en-US" sz="3200" dirty="0">
              <a:solidFill>
                <a:schemeClr val="accent2">
                  <a:lumMod val="50000"/>
                </a:schemeClr>
              </a:solidFill>
              <a:latin typeface="Tw Cen MT" panose="020B0602020104020603" pitchFamily="34" charset="0"/>
            </a:endParaRPr>
          </a:p>
        </p:txBody>
      </p:sp>
    </p:spTree>
    <p:extLst>
      <p:ext uri="{BB962C8B-B14F-4D97-AF65-F5344CB8AC3E}">
        <p14:creationId xmlns:p14="http://schemas.microsoft.com/office/powerpoint/2010/main" val="404865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577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944" y="961243"/>
            <a:ext cx="6341400" cy="4899428"/>
          </a:xfrm>
          <a:prstGeom prst="rect">
            <a:avLst/>
          </a:prstGeom>
        </p:spPr>
      </p:pic>
      <p:sp>
        <p:nvSpPr>
          <p:cNvPr id="3" name="Rectangular Callout 2"/>
          <p:cNvSpPr/>
          <p:nvPr/>
        </p:nvSpPr>
        <p:spPr>
          <a:xfrm>
            <a:off x="9910916" y="420469"/>
            <a:ext cx="2035277" cy="1081548"/>
          </a:xfrm>
          <a:prstGeom prst="wedgeRectCallout">
            <a:avLst>
              <a:gd name="adj1" fmla="val -221316"/>
              <a:gd name="adj2" fmla="val 80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title</a:t>
            </a:r>
            <a:endParaRPr lang="en-US" dirty="0"/>
          </a:p>
        </p:txBody>
      </p:sp>
      <p:sp>
        <p:nvSpPr>
          <p:cNvPr id="4" name="Rectangular Callout 3"/>
          <p:cNvSpPr/>
          <p:nvPr/>
        </p:nvSpPr>
        <p:spPr>
          <a:xfrm>
            <a:off x="9910915" y="2647475"/>
            <a:ext cx="2035277" cy="1081548"/>
          </a:xfrm>
          <a:prstGeom prst="wedgeRectCallout">
            <a:avLst>
              <a:gd name="adj1" fmla="val -244504"/>
              <a:gd name="adj2" fmla="val -92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question</a:t>
            </a:r>
            <a:endParaRPr lang="en-US" dirty="0"/>
          </a:p>
        </p:txBody>
      </p:sp>
      <p:sp>
        <p:nvSpPr>
          <p:cNvPr id="5" name="Rectangular Callout 4"/>
          <p:cNvSpPr/>
          <p:nvPr/>
        </p:nvSpPr>
        <p:spPr>
          <a:xfrm>
            <a:off x="9910914" y="4002374"/>
            <a:ext cx="2035277" cy="1081548"/>
          </a:xfrm>
          <a:prstGeom prst="wedgeRectCallout">
            <a:avLst>
              <a:gd name="adj1" fmla="val -327113"/>
              <a:gd name="adj2" fmla="val -111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option</a:t>
            </a:r>
            <a:endParaRPr lang="en-US" dirty="0"/>
          </a:p>
        </p:txBody>
      </p:sp>
      <p:sp>
        <p:nvSpPr>
          <p:cNvPr id="6" name="Rectangular Callout 5"/>
          <p:cNvSpPr/>
          <p:nvPr/>
        </p:nvSpPr>
        <p:spPr>
          <a:xfrm>
            <a:off x="265881" y="1251294"/>
            <a:ext cx="2035277" cy="1081548"/>
          </a:xfrm>
          <a:prstGeom prst="wedgeRectCallout">
            <a:avLst>
              <a:gd name="adj1" fmla="val 216365"/>
              <a:gd name="adj2" fmla="val 135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feedback such as “</a:t>
            </a:r>
            <a:r>
              <a:rPr lang="en-US" dirty="0" err="1" smtClean="0"/>
              <a:t>Welldone</a:t>
            </a:r>
            <a:r>
              <a:rPr lang="en-US" dirty="0" smtClean="0"/>
              <a:t>” if it is correct, or “Try again if it is wrong</a:t>
            </a:r>
            <a:endParaRPr lang="en-US" dirty="0"/>
          </a:p>
        </p:txBody>
      </p:sp>
      <p:sp>
        <p:nvSpPr>
          <p:cNvPr id="7" name="Rectangular Callout 6"/>
          <p:cNvSpPr/>
          <p:nvPr/>
        </p:nvSpPr>
        <p:spPr>
          <a:xfrm>
            <a:off x="265881" y="5083922"/>
            <a:ext cx="2035277" cy="1081548"/>
          </a:xfrm>
          <a:prstGeom prst="wedgeRectCallout">
            <a:avLst>
              <a:gd name="adj1" fmla="val 306221"/>
              <a:gd name="adj2" fmla="val -238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 the correct answer</a:t>
            </a:r>
            <a:endParaRPr lang="en-US" dirty="0"/>
          </a:p>
        </p:txBody>
      </p:sp>
      <p:sp>
        <p:nvSpPr>
          <p:cNvPr id="8" name="Rectangle 7"/>
          <p:cNvSpPr/>
          <p:nvPr/>
        </p:nvSpPr>
        <p:spPr>
          <a:xfrm>
            <a:off x="5180849" y="420469"/>
            <a:ext cx="1697901" cy="369332"/>
          </a:xfrm>
          <a:prstGeom prst="rect">
            <a:avLst/>
          </a:prstGeom>
        </p:spPr>
        <p:txBody>
          <a:bodyPr wrap="none">
            <a:spAutoFit/>
          </a:bodyPr>
          <a:lstStyle/>
          <a:p>
            <a:r>
              <a:rPr lang="en-US" dirty="0" err="1">
                <a:solidFill>
                  <a:srgbClr val="000000"/>
                </a:solidFill>
                <a:latin typeface="Arial" panose="020B0604020202020204" pitchFamily="34" charset="0"/>
              </a:rPr>
              <a:t>JQuiz</a:t>
            </a:r>
            <a:r>
              <a:rPr lang="en-US" dirty="0">
                <a:solidFill>
                  <a:srgbClr val="000000"/>
                </a:solidFill>
                <a:latin typeface="Arial" panose="020B0604020202020204" pitchFamily="34" charset="0"/>
              </a:rPr>
              <a:t> exercise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0490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231067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918" y="1502017"/>
            <a:ext cx="5744377" cy="4601217"/>
          </a:xfrm>
          <a:prstGeom prst="rect">
            <a:avLst/>
          </a:prstGeom>
        </p:spPr>
      </p:pic>
      <p:sp>
        <p:nvSpPr>
          <p:cNvPr id="4" name="Rectangular Callout 3"/>
          <p:cNvSpPr/>
          <p:nvPr/>
        </p:nvSpPr>
        <p:spPr>
          <a:xfrm>
            <a:off x="9910916" y="961243"/>
            <a:ext cx="2035277" cy="1081548"/>
          </a:xfrm>
          <a:prstGeom prst="wedgeRectCallout">
            <a:avLst>
              <a:gd name="adj1" fmla="val -219867"/>
              <a:gd name="adj2" fmla="val 89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title</a:t>
            </a:r>
            <a:endParaRPr lang="en-US" dirty="0"/>
          </a:p>
        </p:txBody>
      </p:sp>
      <p:sp>
        <p:nvSpPr>
          <p:cNvPr id="5" name="Rectangular Callout 4"/>
          <p:cNvSpPr/>
          <p:nvPr/>
        </p:nvSpPr>
        <p:spPr>
          <a:xfrm>
            <a:off x="634179" y="5650950"/>
            <a:ext cx="2099188" cy="1051034"/>
          </a:xfrm>
          <a:prstGeom prst="wedgeRectCallout">
            <a:avLst>
              <a:gd name="adj1" fmla="val 126168"/>
              <a:gd name="adj2" fmla="val -301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text</a:t>
            </a:r>
            <a:endParaRPr lang="en-US" dirty="0"/>
          </a:p>
        </p:txBody>
      </p:sp>
      <p:sp>
        <p:nvSpPr>
          <p:cNvPr id="6" name="Rectangle 5"/>
          <p:cNvSpPr/>
          <p:nvPr/>
        </p:nvSpPr>
        <p:spPr>
          <a:xfrm>
            <a:off x="3343106" y="480200"/>
            <a:ext cx="6096000" cy="646331"/>
          </a:xfrm>
          <a:prstGeom prst="rect">
            <a:avLst/>
          </a:prstGeom>
        </p:spPr>
        <p:txBody>
          <a:bodyPr>
            <a:spAutoFit/>
          </a:bodyPr>
          <a:lstStyle/>
          <a:p>
            <a:pPr algn="ctr"/>
            <a:r>
              <a:rPr lang="en-US" b="1" dirty="0" err="1">
                <a:solidFill>
                  <a:srgbClr val="003300"/>
                </a:solidFill>
                <a:latin typeface="Geneva"/>
              </a:rPr>
              <a:t>JCloze</a:t>
            </a:r>
            <a:endParaRPr lang="en-US" b="1" dirty="0">
              <a:solidFill>
                <a:srgbClr val="003300"/>
              </a:solidFill>
              <a:latin typeface="Geneva"/>
            </a:endParaRPr>
          </a:p>
          <a:p>
            <a:pPr algn="ctr"/>
            <a:r>
              <a:rPr lang="en-US" b="1" dirty="0">
                <a:solidFill>
                  <a:srgbClr val="003300"/>
                </a:solidFill>
                <a:latin typeface="Geneva"/>
              </a:rPr>
              <a:t>Gap-fill exercise</a:t>
            </a:r>
            <a:endParaRPr lang="en-US" b="1" i="0" dirty="0">
              <a:solidFill>
                <a:srgbClr val="003300"/>
              </a:solidFill>
              <a:effectLst/>
              <a:latin typeface="Geneva"/>
            </a:endParaRPr>
          </a:p>
        </p:txBody>
      </p:sp>
    </p:spTree>
    <p:extLst>
      <p:ext uri="{BB962C8B-B14F-4D97-AF65-F5344CB8AC3E}">
        <p14:creationId xmlns:p14="http://schemas.microsoft.com/office/powerpoint/2010/main" val="142972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93180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347</Words>
  <Application>Microsoft Office PowerPoint</Application>
  <PresentationFormat>Widescreen</PresentationFormat>
  <Paragraphs>54</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Adobe Fan Heiti Std B</vt:lpstr>
      <vt:lpstr>Arial</vt:lpstr>
      <vt:lpstr>Calibri</vt:lpstr>
      <vt:lpstr>Calibri Light</vt:lpstr>
      <vt:lpstr>Century Gothic</vt:lpstr>
      <vt:lpstr>Eras Bold ITC</vt:lpstr>
      <vt:lpstr>Eras Light ITC</vt:lpstr>
      <vt:lpstr>Geneva</vt:lpstr>
      <vt:lpstr>Tahoma</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FKIP</dc:creator>
  <cp:lastModifiedBy>Windows User</cp:lastModifiedBy>
  <cp:revision>29</cp:revision>
  <dcterms:created xsi:type="dcterms:W3CDTF">2021-09-10T01:13:09Z</dcterms:created>
  <dcterms:modified xsi:type="dcterms:W3CDTF">2021-09-11T08:00:28Z</dcterms:modified>
</cp:coreProperties>
</file>